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Calibri" panose="020F0502020204030204" pitchFamily="34" charset="0"/>
      <p:regular r:id="rId17"/>
      <p:bold r:id="rId18"/>
      <p:italic r:id="rId19"/>
      <p:boldItalic r:id="rId20"/>
    </p:embeddedFont>
    <p:embeddedFont>
      <p:font typeface="Canva Sans" panose="020B0604020202020204" charset="0"/>
      <p:regular r:id="rId21"/>
    </p:embeddedFont>
    <p:embeddedFont>
      <p:font typeface="Montserrat" panose="00000500000000000000" pitchFamily="2" charset="0"/>
      <p:regular r:id="rId22"/>
    </p:embeddedFont>
    <p:embeddedFont>
      <p:font typeface="Montserrat Bold" panose="00000800000000000000" charset="0"/>
      <p:regular r:id="rId23"/>
    </p:embeddedFont>
    <p:embeddedFont>
      <p:font typeface="Montserrat Extra-Bold" panose="020B0604020202020204" charset="0"/>
      <p:regular r:id="rId24"/>
    </p:embeddedFont>
    <p:embeddedFont>
      <p:font typeface="Montserrat Extra-Bold Italics"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1" d="100"/>
          <a:sy n="61" d="100"/>
        </p:scale>
        <p:origin x="111" y="15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hta, Moksh Mehool" userId="873f0791-16f0-4905-9e34-ec99187a9b08" providerId="ADAL" clId="{9135CE1F-6F97-482F-94C1-F63CDD54C0F5}"/>
    <pc:docChg chg="modSld">
      <pc:chgData name="Mehta, Moksh Mehool" userId="873f0791-16f0-4905-9e34-ec99187a9b08" providerId="ADAL" clId="{9135CE1F-6F97-482F-94C1-F63CDD54C0F5}" dt="2022-12-07T04:56:47.195" v="0" actId="14100"/>
      <pc:docMkLst>
        <pc:docMk/>
      </pc:docMkLst>
      <pc:sldChg chg="modSp mod">
        <pc:chgData name="Mehta, Moksh Mehool" userId="873f0791-16f0-4905-9e34-ec99187a9b08" providerId="ADAL" clId="{9135CE1F-6F97-482F-94C1-F63CDD54C0F5}" dt="2022-12-07T04:56:47.195" v="0" actId="14100"/>
        <pc:sldMkLst>
          <pc:docMk/>
          <pc:sldMk cId="0" sldId="267"/>
        </pc:sldMkLst>
        <pc:spChg chg="mod">
          <ac:chgData name="Mehta, Moksh Mehool" userId="873f0791-16f0-4905-9e34-ec99187a9b08" providerId="ADAL" clId="{9135CE1F-6F97-482F-94C1-F63CDD54C0F5}" dt="2022-12-07T04:56:47.195" v="0" actId="14100"/>
          <ac:spMkLst>
            <pc:docMk/>
            <pc:sldMk cId="0" sldId="267"/>
            <ac:spMk id="3"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svg>
</file>

<file path=ppt/media/image3.svg>
</file>

<file path=ppt/media/image4.png>
</file>

<file path=ppt/media/image5.svg>
</file>

<file path=ppt/media/image6.jpe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8.svg"/><Relationship Id="rId7" Type="http://schemas.openxmlformats.org/officeDocument/2006/relationships/image" Target="../media/image16.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8.sv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20.sv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6.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15855" r="2458" b="40250"/>
          <a:stretch>
            <a:fillRect/>
          </a:stretch>
        </p:blipFill>
        <p:spPr>
          <a:xfrm>
            <a:off x="0" y="0"/>
            <a:ext cx="18288000" cy="10287000"/>
          </a:xfrm>
          <a:prstGeom prst="rect">
            <a:avLst/>
          </a:prstGeom>
        </p:spPr>
      </p:pic>
      <p:sp>
        <p:nvSpPr>
          <p:cNvPr id="3" name="AutoShape 3"/>
          <p:cNvSpPr/>
          <p:nvPr/>
        </p:nvSpPr>
        <p:spPr>
          <a:xfrm rot="-7020778">
            <a:off x="-6402716" y="821505"/>
            <a:ext cx="16230600" cy="10441156"/>
          </a:xfrm>
          <a:prstGeom prst="rect">
            <a:avLst/>
          </a:prstGeom>
          <a:solidFill>
            <a:srgbClr val="213559"/>
          </a:solidFill>
        </p:spPr>
      </p:sp>
      <p:sp>
        <p:nvSpPr>
          <p:cNvPr id="4" name="AutoShape 4"/>
          <p:cNvSpPr/>
          <p:nvPr/>
        </p:nvSpPr>
        <p:spPr>
          <a:xfrm rot="-7020778">
            <a:off x="-7861675" y="821505"/>
            <a:ext cx="16230600" cy="10441156"/>
          </a:xfrm>
          <a:prstGeom prst="rect">
            <a:avLst/>
          </a:prstGeom>
          <a:solidFill>
            <a:srgbClr val="263F6B"/>
          </a:solidFill>
        </p:spPr>
      </p:sp>
      <p:sp>
        <p:nvSpPr>
          <p:cNvPr id="5" name="TextBox 5"/>
          <p:cNvSpPr txBox="1"/>
          <p:nvPr/>
        </p:nvSpPr>
        <p:spPr>
          <a:xfrm>
            <a:off x="1028700" y="749741"/>
            <a:ext cx="10015193" cy="2114804"/>
          </a:xfrm>
          <a:prstGeom prst="rect">
            <a:avLst/>
          </a:prstGeom>
        </p:spPr>
        <p:txBody>
          <a:bodyPr lIns="0" tIns="0" rIns="0" bIns="0" rtlCol="0" anchor="t">
            <a:spAutoFit/>
          </a:bodyPr>
          <a:lstStyle/>
          <a:p>
            <a:pPr>
              <a:lnSpc>
                <a:spcPts val="8019"/>
              </a:lnSpc>
            </a:pPr>
            <a:r>
              <a:rPr lang="en-US" sz="9010" spc="-531">
                <a:solidFill>
                  <a:srgbClr val="FFFFFF"/>
                </a:solidFill>
                <a:latin typeface="Montserrat Extra-Bold"/>
              </a:rPr>
              <a:t>TELCO CHURN PREDICTION</a:t>
            </a:r>
          </a:p>
        </p:txBody>
      </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476242" y="8956802"/>
            <a:ext cx="1783058" cy="295015"/>
          </a:xfrm>
          <a:prstGeom prst="rect">
            <a:avLst/>
          </a:prstGeom>
        </p:spPr>
      </p:pic>
      <p:sp>
        <p:nvSpPr>
          <p:cNvPr id="7" name="AutoShape 7"/>
          <p:cNvSpPr/>
          <p:nvPr/>
        </p:nvSpPr>
        <p:spPr>
          <a:xfrm>
            <a:off x="-1536273" y="4580698"/>
            <a:ext cx="5244233" cy="0"/>
          </a:xfrm>
          <a:prstGeom prst="line">
            <a:avLst/>
          </a:prstGeom>
          <a:ln w="19050" cap="rnd">
            <a:solidFill>
              <a:srgbClr val="FFFFFF"/>
            </a:solidFill>
            <a:prstDash val="solid"/>
            <a:headEnd type="none" w="sm" len="sm"/>
            <a:tailEnd type="none" w="sm" len="sm"/>
          </a:ln>
        </p:spPr>
      </p:sp>
      <p:sp>
        <p:nvSpPr>
          <p:cNvPr id="8" name="AutoShape 8"/>
          <p:cNvSpPr/>
          <p:nvPr/>
        </p:nvSpPr>
        <p:spPr>
          <a:xfrm>
            <a:off x="-2298994" y="9582841"/>
            <a:ext cx="9005773" cy="0"/>
          </a:xfrm>
          <a:prstGeom prst="line">
            <a:avLst/>
          </a:prstGeom>
          <a:ln w="19050" cap="rnd">
            <a:solidFill>
              <a:srgbClr val="FFFFFF"/>
            </a:solidFill>
            <a:prstDash val="solid"/>
            <a:headEnd type="none" w="sm" len="sm"/>
            <a:tailEnd type="none" w="sm" len="sm"/>
          </a:ln>
        </p:spPr>
      </p:sp>
      <p:sp>
        <p:nvSpPr>
          <p:cNvPr id="9" name="AutoShape 9"/>
          <p:cNvSpPr/>
          <p:nvPr/>
        </p:nvSpPr>
        <p:spPr>
          <a:xfrm>
            <a:off x="-3516288" y="3712270"/>
            <a:ext cx="5720180" cy="0"/>
          </a:xfrm>
          <a:prstGeom prst="line">
            <a:avLst/>
          </a:prstGeom>
          <a:ln w="19050" cap="rnd">
            <a:solidFill>
              <a:srgbClr val="FFFFFF"/>
            </a:solidFill>
            <a:prstDash val="solid"/>
            <a:headEnd type="none" w="sm" len="sm"/>
            <a:tailEnd type="none" w="sm" len="sm"/>
          </a:ln>
        </p:spPr>
      </p:sp>
      <p:sp>
        <p:nvSpPr>
          <p:cNvPr id="10" name="TextBox 10"/>
          <p:cNvSpPr txBox="1"/>
          <p:nvPr/>
        </p:nvSpPr>
        <p:spPr>
          <a:xfrm>
            <a:off x="568627" y="6013508"/>
            <a:ext cx="5164802" cy="3544473"/>
          </a:xfrm>
          <a:prstGeom prst="rect">
            <a:avLst/>
          </a:prstGeom>
        </p:spPr>
        <p:txBody>
          <a:bodyPr lIns="0" tIns="0" rIns="0" bIns="0" rtlCol="0" anchor="t">
            <a:spAutoFit/>
          </a:bodyPr>
          <a:lstStyle/>
          <a:p>
            <a:pPr algn="ctr">
              <a:lnSpc>
                <a:spcPts val="4710"/>
              </a:lnSpc>
            </a:pPr>
            <a:r>
              <a:rPr lang="en-US" sz="3623" spc="72">
                <a:solidFill>
                  <a:srgbClr val="FFFFFF"/>
                </a:solidFill>
                <a:latin typeface="Montserrat"/>
              </a:rPr>
              <a:t>GROUP 9</a:t>
            </a:r>
          </a:p>
          <a:p>
            <a:pPr algn="ctr">
              <a:lnSpc>
                <a:spcPts val="4710"/>
              </a:lnSpc>
            </a:pPr>
            <a:r>
              <a:rPr lang="en-US" sz="3623" spc="72">
                <a:solidFill>
                  <a:srgbClr val="FFFFFF"/>
                </a:solidFill>
                <a:latin typeface="Montserrat"/>
              </a:rPr>
              <a:t>Moksh Mehool Mehta</a:t>
            </a:r>
          </a:p>
          <a:p>
            <a:pPr algn="ctr">
              <a:lnSpc>
                <a:spcPts val="4710"/>
              </a:lnSpc>
            </a:pPr>
            <a:r>
              <a:rPr lang="en-US" sz="3623" spc="72">
                <a:solidFill>
                  <a:srgbClr val="FFFFFF"/>
                </a:solidFill>
                <a:latin typeface="Montserrat"/>
              </a:rPr>
              <a:t>Spandana Aelapati</a:t>
            </a:r>
          </a:p>
          <a:p>
            <a:pPr algn="ctr">
              <a:lnSpc>
                <a:spcPts val="4710"/>
              </a:lnSpc>
            </a:pPr>
            <a:r>
              <a:rPr lang="en-US" sz="3623" spc="72">
                <a:solidFill>
                  <a:srgbClr val="FFFFFF"/>
                </a:solidFill>
                <a:latin typeface="Montserrat"/>
              </a:rPr>
              <a:t>Rithwik Reddy</a:t>
            </a:r>
          </a:p>
          <a:p>
            <a:pPr algn="ctr">
              <a:lnSpc>
                <a:spcPts val="4710"/>
              </a:lnSpc>
            </a:pPr>
            <a:r>
              <a:rPr lang="en-US" sz="3623" spc="72">
                <a:solidFill>
                  <a:srgbClr val="FFFFFF"/>
                </a:solidFill>
                <a:latin typeface="Montserrat"/>
              </a:rPr>
              <a:t>Koti Reddy</a:t>
            </a:r>
          </a:p>
          <a:p>
            <a:pPr algn="ctr">
              <a:lnSpc>
                <a:spcPts val="4710"/>
              </a:lnSpc>
              <a:spcBef>
                <a:spcPct val="0"/>
              </a:spcBef>
            </a:pPr>
            <a:r>
              <a:rPr lang="en-US" sz="3623" spc="72">
                <a:solidFill>
                  <a:srgbClr val="FFFFFF"/>
                </a:solidFill>
                <a:latin typeface="Montserrat"/>
              </a:rPr>
              <a:t>John Hart</a:t>
            </a:r>
          </a:p>
        </p:txBody>
      </p:sp>
      <p:sp>
        <p:nvSpPr>
          <p:cNvPr id="11" name="TextBox 11"/>
          <p:cNvSpPr txBox="1"/>
          <p:nvPr/>
        </p:nvSpPr>
        <p:spPr>
          <a:xfrm>
            <a:off x="-282145" y="3926941"/>
            <a:ext cx="5741659" cy="501356"/>
          </a:xfrm>
          <a:prstGeom prst="rect">
            <a:avLst/>
          </a:prstGeom>
        </p:spPr>
        <p:txBody>
          <a:bodyPr lIns="0" tIns="0" rIns="0" bIns="0" rtlCol="0" anchor="t">
            <a:spAutoFit/>
          </a:bodyPr>
          <a:lstStyle/>
          <a:p>
            <a:pPr algn="ctr">
              <a:lnSpc>
                <a:spcPts val="4066"/>
              </a:lnSpc>
              <a:spcBef>
                <a:spcPct val="0"/>
              </a:spcBef>
            </a:pPr>
            <a:r>
              <a:rPr lang="en-US" sz="3128" spc="62">
                <a:solidFill>
                  <a:srgbClr val="FFFFFF"/>
                </a:solidFill>
                <a:latin typeface="Montserrat"/>
              </a:rPr>
              <a:t>BUAN 6356  FALL 2022</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sp>
        <p:nvSpPr>
          <p:cNvPr id="3" name="TextBox 3"/>
          <p:cNvSpPr txBox="1"/>
          <p:nvPr/>
        </p:nvSpPr>
        <p:spPr>
          <a:xfrm>
            <a:off x="1827653" y="1540414"/>
            <a:ext cx="14104058" cy="919480"/>
          </a:xfrm>
          <a:prstGeom prst="rect">
            <a:avLst/>
          </a:prstGeom>
        </p:spPr>
        <p:txBody>
          <a:bodyPr lIns="0" tIns="0" rIns="0" bIns="0" rtlCol="0" anchor="t">
            <a:spAutoFit/>
          </a:bodyPr>
          <a:lstStyle/>
          <a:p>
            <a:pPr>
              <a:lnSpc>
                <a:spcPts val="6859"/>
              </a:lnSpc>
            </a:pPr>
            <a:r>
              <a:rPr lang="en-US" sz="6999" spc="-412">
                <a:solidFill>
                  <a:srgbClr val="263F6B"/>
                </a:solidFill>
                <a:latin typeface="Montserrat Extra-Bold Italics"/>
              </a:rPr>
              <a:t>COMPARISON OF THE MODELS</a:t>
            </a:r>
          </a:p>
        </p:txBody>
      </p:sp>
      <p:sp>
        <p:nvSpPr>
          <p:cNvPr id="4" name="AutoShape 4"/>
          <p:cNvSpPr/>
          <p:nvPr/>
        </p:nvSpPr>
        <p:spPr>
          <a:xfrm rot="-8231889">
            <a:off x="-10109114" y="6176620"/>
            <a:ext cx="16230600" cy="10441156"/>
          </a:xfrm>
          <a:prstGeom prst="rect">
            <a:avLst/>
          </a:prstGeom>
          <a:solidFill>
            <a:srgbClr val="213559"/>
          </a:solidFill>
        </p:spPr>
      </p:sp>
      <p:sp>
        <p:nvSpPr>
          <p:cNvPr id="5" name="AutoShape 5"/>
          <p:cNvSpPr/>
          <p:nvPr/>
        </p:nvSpPr>
        <p:spPr>
          <a:xfrm rot="-8231889">
            <a:off x="-10507643" y="6538090"/>
            <a:ext cx="16230600" cy="10441156"/>
          </a:xfrm>
          <a:prstGeom prst="rect">
            <a:avLst/>
          </a:prstGeom>
          <a:solidFill>
            <a:srgbClr val="263F6B"/>
          </a:solidFill>
        </p:spPr>
      </p:sp>
      <p:pic>
        <p:nvPicPr>
          <p:cNvPr id="6" name="Picture 6"/>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028700"/>
            <a:ext cx="1783058" cy="295015"/>
          </a:xfrm>
          <a:prstGeom prst="rect">
            <a:avLst/>
          </a:prstGeom>
        </p:spPr>
      </p:pic>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452893" y="7316416"/>
            <a:ext cx="2556816" cy="2575547"/>
          </a:xfrm>
          <a:prstGeom prst="rect">
            <a:avLst/>
          </a:prstGeom>
        </p:spPr>
      </p:pic>
      <p:pic>
        <p:nvPicPr>
          <p:cNvPr id="8" name="Picture 8"/>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30039" y="1733723"/>
            <a:ext cx="2556816" cy="2575547"/>
          </a:xfrm>
          <a:prstGeom prst="rect">
            <a:avLst/>
          </a:prstGeom>
        </p:spPr>
      </p:pic>
      <p:sp>
        <p:nvSpPr>
          <p:cNvPr id="9" name="AutoShape 9"/>
          <p:cNvSpPr/>
          <p:nvPr/>
        </p:nvSpPr>
        <p:spPr>
          <a:xfrm>
            <a:off x="1827653" y="2459894"/>
            <a:ext cx="1386321" cy="0"/>
          </a:xfrm>
          <a:prstGeom prst="line">
            <a:avLst/>
          </a:prstGeom>
          <a:ln w="76200" cap="flat">
            <a:solidFill>
              <a:srgbClr val="263F6B"/>
            </a:solidFill>
            <a:prstDash val="solid"/>
            <a:headEnd type="none" w="sm" len="sm"/>
            <a:tailEnd type="none" w="sm" len="sm"/>
          </a:ln>
        </p:spPr>
      </p:sp>
      <p:sp>
        <p:nvSpPr>
          <p:cNvPr id="10" name="AutoShape 10"/>
          <p:cNvSpPr/>
          <p:nvPr/>
        </p:nvSpPr>
        <p:spPr>
          <a:xfrm rot="5400000">
            <a:off x="10020718" y="6170978"/>
            <a:ext cx="5914818" cy="0"/>
          </a:xfrm>
          <a:prstGeom prst="line">
            <a:avLst/>
          </a:prstGeom>
          <a:ln w="38100" cap="flat">
            <a:solidFill>
              <a:srgbClr val="263F6B"/>
            </a:solidFill>
            <a:prstDash val="sysDot"/>
            <a:headEnd type="none" w="sm" len="sm"/>
            <a:tailEnd type="none" w="sm" len="sm"/>
          </a:ln>
        </p:spPr>
      </p:sp>
      <p:sp>
        <p:nvSpPr>
          <p:cNvPr id="11" name="AutoShape 11"/>
          <p:cNvSpPr/>
          <p:nvPr/>
        </p:nvSpPr>
        <p:spPr>
          <a:xfrm>
            <a:off x="1920229" y="3232619"/>
            <a:ext cx="15339071" cy="0"/>
          </a:xfrm>
          <a:prstGeom prst="line">
            <a:avLst/>
          </a:prstGeom>
          <a:ln w="38100" cap="flat">
            <a:solidFill>
              <a:srgbClr val="263F6B"/>
            </a:solidFill>
            <a:prstDash val="solid"/>
            <a:headEnd type="none" w="sm" len="sm"/>
            <a:tailEnd type="none" w="sm" len="sm"/>
          </a:ln>
        </p:spPr>
      </p:sp>
      <p:sp>
        <p:nvSpPr>
          <p:cNvPr id="12" name="AutoShape 12"/>
          <p:cNvSpPr/>
          <p:nvPr/>
        </p:nvSpPr>
        <p:spPr>
          <a:xfrm rot="5400000">
            <a:off x="4170758" y="6170978"/>
            <a:ext cx="5914818" cy="0"/>
          </a:xfrm>
          <a:prstGeom prst="line">
            <a:avLst/>
          </a:prstGeom>
          <a:ln w="38100" cap="flat">
            <a:solidFill>
              <a:srgbClr val="263F6B"/>
            </a:solidFill>
            <a:prstDash val="sysDot"/>
            <a:headEnd type="none" w="sm" len="sm"/>
            <a:tailEnd type="none" w="sm" len="sm"/>
          </a:ln>
        </p:spPr>
      </p:sp>
      <p:pic>
        <p:nvPicPr>
          <p:cNvPr id="13" name="Picture 13"/>
          <p:cNvPicPr>
            <a:picLocks noChangeAspect="1"/>
          </p:cNvPicPr>
          <p:nvPr/>
        </p:nvPicPr>
        <p:blipFill>
          <a:blip r:embed="rId6"/>
          <a:srcRect/>
          <a:stretch>
            <a:fillRect/>
          </a:stretch>
        </p:blipFill>
        <p:spPr>
          <a:xfrm>
            <a:off x="1779467" y="3346919"/>
            <a:ext cx="5140441" cy="6728365"/>
          </a:xfrm>
          <a:prstGeom prst="rect">
            <a:avLst/>
          </a:prstGeom>
        </p:spPr>
      </p:pic>
      <p:pic>
        <p:nvPicPr>
          <p:cNvPr id="14" name="Picture 14"/>
          <p:cNvPicPr>
            <a:picLocks noChangeAspect="1"/>
          </p:cNvPicPr>
          <p:nvPr/>
        </p:nvPicPr>
        <p:blipFill>
          <a:blip r:embed="rId7"/>
          <a:srcRect/>
          <a:stretch>
            <a:fillRect/>
          </a:stretch>
        </p:blipFill>
        <p:spPr>
          <a:xfrm>
            <a:off x="12856359" y="3328672"/>
            <a:ext cx="5182392" cy="6746612"/>
          </a:xfrm>
          <a:prstGeom prst="rect">
            <a:avLst/>
          </a:prstGeom>
        </p:spPr>
      </p:pic>
      <p:pic>
        <p:nvPicPr>
          <p:cNvPr id="15" name="Picture 15"/>
          <p:cNvPicPr>
            <a:picLocks noChangeAspect="1"/>
          </p:cNvPicPr>
          <p:nvPr/>
        </p:nvPicPr>
        <p:blipFill>
          <a:blip r:embed="rId8"/>
          <a:srcRect t="5338" b="5338"/>
          <a:stretch>
            <a:fillRect/>
          </a:stretch>
        </p:blipFill>
        <p:spPr>
          <a:xfrm>
            <a:off x="7109117" y="3385019"/>
            <a:ext cx="5420262" cy="6555328"/>
          </a:xfrm>
          <a:prstGeom prst="rect">
            <a:avLst/>
          </a:prstGeom>
        </p:spPr>
      </p:pic>
      <p:sp>
        <p:nvSpPr>
          <p:cNvPr id="16" name="TextBox 16"/>
          <p:cNvSpPr txBox="1"/>
          <p:nvPr/>
        </p:nvSpPr>
        <p:spPr>
          <a:xfrm>
            <a:off x="1283905" y="2509354"/>
            <a:ext cx="16168988" cy="580390"/>
          </a:xfrm>
          <a:prstGeom prst="rect">
            <a:avLst/>
          </a:prstGeom>
        </p:spPr>
        <p:txBody>
          <a:bodyPr lIns="0" tIns="0" rIns="0" bIns="0" rtlCol="0" anchor="t">
            <a:spAutoFit/>
          </a:bodyPr>
          <a:lstStyle/>
          <a:p>
            <a:pPr algn="ctr">
              <a:lnSpc>
                <a:spcPts val="4759"/>
              </a:lnSpc>
            </a:pPr>
            <a:r>
              <a:rPr lang="en-US" sz="3399">
                <a:solidFill>
                  <a:srgbClr val="263F6B"/>
                </a:solidFill>
                <a:latin typeface="Canva Sans"/>
              </a:rPr>
              <a:t>Logistic Regression                 Random  Forest                            KNN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sp>
        <p:nvSpPr>
          <p:cNvPr id="3" name="TextBox 3"/>
          <p:cNvSpPr txBox="1"/>
          <p:nvPr/>
        </p:nvSpPr>
        <p:spPr>
          <a:xfrm>
            <a:off x="1433703" y="1693184"/>
            <a:ext cx="11580018" cy="919480"/>
          </a:xfrm>
          <a:prstGeom prst="rect">
            <a:avLst/>
          </a:prstGeom>
        </p:spPr>
        <p:txBody>
          <a:bodyPr lIns="0" tIns="0" rIns="0" bIns="0" rtlCol="0" anchor="t">
            <a:spAutoFit/>
          </a:bodyPr>
          <a:lstStyle/>
          <a:p>
            <a:pPr>
              <a:lnSpc>
                <a:spcPts val="6860"/>
              </a:lnSpc>
            </a:pPr>
            <a:r>
              <a:rPr lang="en-US" sz="7000" spc="-413">
                <a:solidFill>
                  <a:srgbClr val="263F6B"/>
                </a:solidFill>
                <a:latin typeface="Montserrat Extra-Bold"/>
              </a:rPr>
              <a:t>MODEL EVALUATION</a:t>
            </a:r>
          </a:p>
        </p:txBody>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476242" y="8852422"/>
            <a:ext cx="1783058" cy="295015"/>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28700" y="1028700"/>
            <a:ext cx="1783058" cy="295015"/>
          </a:xfrm>
          <a:prstGeom prst="rect">
            <a:avLst/>
          </a:prstGeom>
        </p:spPr>
      </p:pic>
      <p:sp>
        <p:nvSpPr>
          <p:cNvPr id="6" name="AutoShape 6"/>
          <p:cNvSpPr/>
          <p:nvPr/>
        </p:nvSpPr>
        <p:spPr>
          <a:xfrm>
            <a:off x="1227069" y="2612665"/>
            <a:ext cx="1386321" cy="0"/>
          </a:xfrm>
          <a:prstGeom prst="line">
            <a:avLst/>
          </a:prstGeom>
          <a:ln w="76200" cap="flat">
            <a:solidFill>
              <a:srgbClr val="263F6B"/>
            </a:solidFill>
            <a:prstDash val="solid"/>
            <a:headEnd type="none" w="sm" len="sm"/>
            <a:tailEnd type="none" w="sm" len="sm"/>
          </a:ln>
        </p:spPr>
      </p:sp>
      <p:pic>
        <p:nvPicPr>
          <p:cNvPr id="7" name="Picture 7"/>
          <p:cNvPicPr>
            <a:picLocks noChangeAspect="1"/>
          </p:cNvPicPr>
          <p:nvPr/>
        </p:nvPicPr>
        <p:blipFill>
          <a:blip r:embed="rId6"/>
          <a:srcRect t="5019" b="5019"/>
          <a:stretch>
            <a:fillRect/>
          </a:stretch>
        </p:blipFill>
        <p:spPr>
          <a:xfrm>
            <a:off x="9730624" y="2688865"/>
            <a:ext cx="8022369" cy="7432586"/>
          </a:xfrm>
          <a:prstGeom prst="rect">
            <a:avLst/>
          </a:prstGeom>
        </p:spPr>
      </p:pic>
      <p:sp>
        <p:nvSpPr>
          <p:cNvPr id="8" name="TextBox 8"/>
          <p:cNvSpPr txBox="1"/>
          <p:nvPr/>
        </p:nvSpPr>
        <p:spPr>
          <a:xfrm>
            <a:off x="604989" y="3198495"/>
            <a:ext cx="8539011" cy="5521863"/>
          </a:xfrm>
          <a:prstGeom prst="rect">
            <a:avLst/>
          </a:prstGeom>
        </p:spPr>
        <p:txBody>
          <a:bodyPr lIns="0" tIns="0" rIns="0" bIns="0" rtlCol="0" anchor="t">
            <a:spAutoFit/>
          </a:bodyPr>
          <a:lstStyle/>
          <a:p>
            <a:pPr marL="534542" lvl="1" indent="-267271">
              <a:lnSpc>
                <a:spcPts val="5570"/>
              </a:lnSpc>
              <a:buFont typeface="Arial"/>
              <a:buChar char="•"/>
            </a:pPr>
            <a:r>
              <a:rPr lang="en-US" sz="2475" spc="49">
                <a:solidFill>
                  <a:srgbClr val="212423"/>
                </a:solidFill>
                <a:latin typeface="Montserrat"/>
              </a:rPr>
              <a:t> The AUC is a measure of how well the various groups of values can be distinguished, whereas the ROC curve is a representation of the probability curve of the data when it is plotted using the plot.roc() function.</a:t>
            </a:r>
          </a:p>
          <a:p>
            <a:pPr marL="534542" lvl="1" indent="-267271">
              <a:lnSpc>
                <a:spcPts val="5570"/>
              </a:lnSpc>
              <a:buFont typeface="Arial"/>
              <a:buChar char="•"/>
            </a:pPr>
            <a:r>
              <a:rPr lang="en-US" sz="2475" spc="49">
                <a:solidFill>
                  <a:srgbClr val="212423"/>
                </a:solidFill>
                <a:latin typeface="Montserrat"/>
              </a:rPr>
              <a:t>The greatest AUC value was for Logistic Regression (AUC = 0.721)</a:t>
            </a:r>
          </a:p>
          <a:p>
            <a:pPr>
              <a:lnSpc>
                <a:spcPts val="5570"/>
              </a:lnSpc>
            </a:pPr>
            <a:endParaRPr lang="en-US" sz="2475" spc="49">
              <a:solidFill>
                <a:srgbClr val="212423"/>
              </a:solidFill>
              <a:latin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222965" y="2185511"/>
            <a:ext cx="16230600" cy="6071870"/>
          </a:xfrm>
          <a:prstGeom prst="rect">
            <a:avLst/>
          </a:prstGeom>
        </p:spPr>
        <p:txBody>
          <a:bodyPr lIns="0" tIns="0" rIns="0" bIns="0" rtlCol="0" anchor="t">
            <a:spAutoFit/>
          </a:bodyPr>
          <a:lstStyle/>
          <a:p>
            <a:pPr algn="just">
              <a:lnSpc>
                <a:spcPts val="4419"/>
              </a:lnSpc>
            </a:pPr>
            <a:endParaRPr/>
          </a:p>
          <a:p>
            <a:pPr marL="734059" lvl="1" indent="-367030" algn="just">
              <a:lnSpc>
                <a:spcPts val="4419"/>
              </a:lnSpc>
              <a:buFont typeface="Arial"/>
              <a:buChar char="•"/>
            </a:pPr>
            <a:r>
              <a:rPr lang="en-US" sz="3399" spc="67">
                <a:solidFill>
                  <a:srgbClr val="000000"/>
                </a:solidFill>
                <a:latin typeface="Montserrat"/>
              </a:rPr>
              <a:t>The importance of this type of research in the telecom market is to help companies make more profit.Telecom companies may see things clearly and provide customers tempting incentives to continue using their services.</a:t>
            </a:r>
          </a:p>
          <a:p>
            <a:pPr algn="just">
              <a:lnSpc>
                <a:spcPts val="4419"/>
              </a:lnSpc>
            </a:pPr>
            <a:endParaRPr lang="en-US" sz="3399" spc="67">
              <a:solidFill>
                <a:srgbClr val="000000"/>
              </a:solidFill>
              <a:latin typeface="Montserrat"/>
            </a:endParaRPr>
          </a:p>
          <a:p>
            <a:pPr marL="734059" lvl="1" indent="-367030" algn="just">
              <a:lnSpc>
                <a:spcPts val="4419"/>
              </a:lnSpc>
              <a:buFont typeface="Arial"/>
              <a:buChar char="•"/>
            </a:pPr>
            <a:r>
              <a:rPr lang="en-US" sz="3399" spc="67">
                <a:solidFill>
                  <a:srgbClr val="000000"/>
                </a:solidFill>
                <a:latin typeface="Montserrat"/>
              </a:rPr>
              <a:t>The findings gained demonstrate that our suggested churn model performed better and delivered better results when applying machine learning techniques.</a:t>
            </a:r>
          </a:p>
          <a:p>
            <a:pPr algn="just">
              <a:lnSpc>
                <a:spcPts val="4419"/>
              </a:lnSpc>
            </a:pPr>
            <a:endParaRPr lang="en-US" sz="3399" spc="67">
              <a:solidFill>
                <a:srgbClr val="000000"/>
              </a:solidFill>
              <a:latin typeface="Montserrat"/>
            </a:endParaRPr>
          </a:p>
          <a:p>
            <a:pPr algn="just">
              <a:lnSpc>
                <a:spcPts val="4419"/>
              </a:lnSpc>
            </a:pPr>
            <a:endParaRPr lang="en-US" sz="3399" spc="67">
              <a:solidFill>
                <a:srgbClr val="000000"/>
              </a:solidFill>
              <a:latin typeface="Montserrat"/>
            </a:endParaRPr>
          </a:p>
        </p:txBody>
      </p:sp>
      <p:sp>
        <p:nvSpPr>
          <p:cNvPr id="3" name="TextBox 3"/>
          <p:cNvSpPr txBox="1"/>
          <p:nvPr/>
        </p:nvSpPr>
        <p:spPr>
          <a:xfrm>
            <a:off x="4765238" y="584200"/>
            <a:ext cx="7198162" cy="1130300"/>
          </a:xfrm>
          <a:prstGeom prst="rect">
            <a:avLst/>
          </a:prstGeom>
        </p:spPr>
        <p:txBody>
          <a:bodyPr wrap="square" lIns="0" tIns="0" rIns="0" bIns="0" rtlCol="0" anchor="t">
            <a:spAutoFit/>
          </a:bodyPr>
          <a:lstStyle/>
          <a:p>
            <a:pPr algn="ctr">
              <a:lnSpc>
                <a:spcPts val="9099"/>
              </a:lnSpc>
              <a:spcBef>
                <a:spcPct val="0"/>
              </a:spcBef>
            </a:pPr>
            <a:r>
              <a:rPr lang="en-US" sz="6999" spc="139" dirty="0">
                <a:solidFill>
                  <a:srgbClr val="263F6B"/>
                </a:solidFill>
                <a:latin typeface="Montserrat Bold"/>
              </a:rPr>
              <a:t>CONCLUSION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63F6B"/>
        </a:solidFill>
        <a:effectLst/>
      </p:bgPr>
    </p:bg>
    <p:spTree>
      <p:nvGrpSpPr>
        <p:cNvPr id="1" name=""/>
        <p:cNvGrpSpPr/>
        <p:nvPr/>
      </p:nvGrpSpPr>
      <p:grpSpPr>
        <a:xfrm>
          <a:off x="0" y="0"/>
          <a:ext cx="0" cy="0"/>
          <a:chOff x="0" y="0"/>
          <a:chExt cx="0" cy="0"/>
        </a:xfrm>
      </p:grpSpPr>
      <p:sp>
        <p:nvSpPr>
          <p:cNvPr id="2" name="TextBox 2"/>
          <p:cNvSpPr txBox="1"/>
          <p:nvPr/>
        </p:nvSpPr>
        <p:spPr>
          <a:xfrm>
            <a:off x="1028700" y="2826023"/>
            <a:ext cx="16230600" cy="6506894"/>
          </a:xfrm>
          <a:prstGeom prst="rect">
            <a:avLst/>
          </a:prstGeom>
        </p:spPr>
        <p:txBody>
          <a:bodyPr lIns="0" tIns="0" rIns="0" bIns="0" rtlCol="0" anchor="t">
            <a:spAutoFit/>
          </a:bodyPr>
          <a:lstStyle/>
          <a:p>
            <a:pPr marL="788815" lvl="1" indent="-394407" algn="just">
              <a:lnSpc>
                <a:spcPts val="4749"/>
              </a:lnSpc>
              <a:buFont typeface="Arial"/>
              <a:buChar char="•"/>
            </a:pPr>
            <a:r>
              <a:rPr lang="en-US" sz="3653" spc="73">
                <a:solidFill>
                  <a:srgbClr val="FFFFFF"/>
                </a:solidFill>
                <a:latin typeface="Montserrat"/>
              </a:rPr>
              <a:t>In the near future, more columns can  be eliminated in order to improve interpretability</a:t>
            </a:r>
          </a:p>
          <a:p>
            <a:pPr marL="788815" lvl="1" indent="-394407" algn="just">
              <a:lnSpc>
                <a:spcPts val="4749"/>
              </a:lnSpc>
              <a:buFont typeface="Arial"/>
              <a:buChar char="•"/>
            </a:pPr>
            <a:r>
              <a:rPr lang="en-US" sz="3653" spc="73">
                <a:solidFill>
                  <a:srgbClr val="FFFFFF"/>
                </a:solidFill>
                <a:latin typeface="Montserrat"/>
              </a:rPr>
              <a:t>Additional machine learning models can be included to further improve performance like neural networks and deep learning.</a:t>
            </a:r>
          </a:p>
          <a:p>
            <a:pPr marL="788815" lvl="1" indent="-394407" algn="just">
              <a:lnSpc>
                <a:spcPts val="4749"/>
              </a:lnSpc>
              <a:buFont typeface="Arial"/>
              <a:buChar char="•"/>
            </a:pPr>
            <a:r>
              <a:rPr lang="en-US" sz="3653" spc="73">
                <a:solidFill>
                  <a:srgbClr val="FFFFFF"/>
                </a:solidFill>
                <a:latin typeface="Montserrat"/>
              </a:rPr>
              <a:t>There are several ways to improve logistic regression, including using regularization to prevent overfitting, using more advanced optimization algorithms, and using nonlinear transformations of the input features. Additionally, using ensembles of multiple logistic regression models can often improve performance.</a:t>
            </a:r>
          </a:p>
          <a:p>
            <a:pPr algn="just">
              <a:lnSpc>
                <a:spcPts val="4749"/>
              </a:lnSpc>
            </a:pPr>
            <a:endParaRPr lang="en-US" sz="3653" spc="73">
              <a:solidFill>
                <a:srgbClr val="FFFFFF"/>
              </a:solidFill>
              <a:latin typeface="Montserrat"/>
            </a:endParaRPr>
          </a:p>
        </p:txBody>
      </p:sp>
      <p:sp>
        <p:nvSpPr>
          <p:cNvPr id="3" name="TextBox 3"/>
          <p:cNvSpPr txBox="1"/>
          <p:nvPr/>
        </p:nvSpPr>
        <p:spPr>
          <a:xfrm>
            <a:off x="2369002" y="430212"/>
            <a:ext cx="11631931" cy="1130300"/>
          </a:xfrm>
          <a:prstGeom prst="rect">
            <a:avLst/>
          </a:prstGeom>
        </p:spPr>
        <p:txBody>
          <a:bodyPr lIns="0" tIns="0" rIns="0" bIns="0" rtlCol="0" anchor="t">
            <a:spAutoFit/>
          </a:bodyPr>
          <a:lstStyle/>
          <a:p>
            <a:pPr>
              <a:lnSpc>
                <a:spcPts val="9099"/>
              </a:lnSpc>
              <a:spcBef>
                <a:spcPct val="0"/>
              </a:spcBef>
            </a:pPr>
            <a:r>
              <a:rPr lang="en-US" sz="6999" spc="139">
                <a:solidFill>
                  <a:srgbClr val="FFFFFF"/>
                </a:solidFill>
                <a:latin typeface="Montserrat Bold"/>
              </a:rPr>
              <a:t>FUTURE ENHANCEMENT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63F6B"/>
        </a:solidFill>
        <a:effectLst/>
      </p:bgPr>
    </p:bg>
    <p:spTree>
      <p:nvGrpSpPr>
        <p:cNvPr id="1" name=""/>
        <p:cNvGrpSpPr/>
        <p:nvPr/>
      </p:nvGrpSpPr>
      <p:grpSpPr>
        <a:xfrm>
          <a:off x="0" y="0"/>
          <a:ext cx="0" cy="0"/>
          <a:chOff x="0" y="0"/>
          <a:chExt cx="0" cy="0"/>
        </a:xfrm>
      </p:grpSpPr>
      <p:sp>
        <p:nvSpPr>
          <p:cNvPr id="2" name="TextBox 2"/>
          <p:cNvSpPr txBox="1"/>
          <p:nvPr/>
        </p:nvSpPr>
        <p:spPr>
          <a:xfrm>
            <a:off x="4849773" y="317132"/>
            <a:ext cx="6333887" cy="1130300"/>
          </a:xfrm>
          <a:prstGeom prst="rect">
            <a:avLst/>
          </a:prstGeom>
        </p:spPr>
        <p:txBody>
          <a:bodyPr lIns="0" tIns="0" rIns="0" bIns="0" rtlCol="0" anchor="t">
            <a:spAutoFit/>
          </a:bodyPr>
          <a:lstStyle/>
          <a:p>
            <a:pPr algn="ctr">
              <a:lnSpc>
                <a:spcPts val="9099"/>
              </a:lnSpc>
              <a:spcBef>
                <a:spcPct val="0"/>
              </a:spcBef>
            </a:pPr>
            <a:r>
              <a:rPr lang="en-US" sz="6999" spc="139">
                <a:solidFill>
                  <a:srgbClr val="FFFFFF"/>
                </a:solidFill>
                <a:latin typeface="Montserrat Bold"/>
              </a:rPr>
              <a:t>REFERENCES</a:t>
            </a:r>
          </a:p>
        </p:txBody>
      </p:sp>
      <p:sp>
        <p:nvSpPr>
          <p:cNvPr id="3" name="TextBox 3"/>
          <p:cNvSpPr txBox="1"/>
          <p:nvPr/>
        </p:nvSpPr>
        <p:spPr>
          <a:xfrm>
            <a:off x="235644" y="1915618"/>
            <a:ext cx="17816712" cy="8997950"/>
          </a:xfrm>
          <a:prstGeom prst="rect">
            <a:avLst/>
          </a:prstGeom>
        </p:spPr>
        <p:txBody>
          <a:bodyPr lIns="0" tIns="0" rIns="0" bIns="0" rtlCol="0" anchor="t">
            <a:spAutoFit/>
          </a:bodyPr>
          <a:lstStyle/>
          <a:p>
            <a:pPr algn="just">
              <a:lnSpc>
                <a:spcPts val="3249"/>
              </a:lnSpc>
              <a:spcBef>
                <a:spcPct val="0"/>
              </a:spcBef>
            </a:pPr>
            <a:r>
              <a:rPr lang="en-US" sz="2499" spc="49">
                <a:solidFill>
                  <a:srgbClr val="FFFFFF"/>
                </a:solidFill>
                <a:latin typeface="Montserrat"/>
              </a:rPr>
              <a:t>1. Abhishek and Ratnesh ,“Predicting Customer Churn Prediction in Telecom Sector Using Various Machine Learning Techniques”, In the proceedings of 2017 International Conference on Advanced Computation and Telecommunication, Bhopal, India, 2017.</a:t>
            </a:r>
          </a:p>
          <a:p>
            <a:pPr algn="just">
              <a:lnSpc>
                <a:spcPts val="3249"/>
              </a:lnSpc>
              <a:spcBef>
                <a:spcPct val="0"/>
              </a:spcBef>
            </a:pPr>
            <a:endParaRPr lang="en-US" sz="2499" spc="49">
              <a:solidFill>
                <a:srgbClr val="FFFFFF"/>
              </a:solidFill>
              <a:latin typeface="Montserrat"/>
            </a:endParaRPr>
          </a:p>
          <a:p>
            <a:pPr algn="just">
              <a:lnSpc>
                <a:spcPts val="3249"/>
              </a:lnSpc>
              <a:spcBef>
                <a:spcPct val="0"/>
              </a:spcBef>
            </a:pPr>
            <a:r>
              <a:rPr lang="en-US" sz="2499" spc="49">
                <a:solidFill>
                  <a:srgbClr val="FFFFFF"/>
                </a:solidFill>
                <a:latin typeface="Montserrat"/>
              </a:rPr>
              <a:t>2. Abinash and Srinivasulu U ,“Machine Learning techniques applied to prepaid subscribers: case study on the telecom industry of Morocco”, In the proceedings of 2017 International Conference on Inventive Computing and Informatics , Coimbatore, India, pp. 721-725, 2017.</a:t>
            </a:r>
          </a:p>
          <a:p>
            <a:pPr algn="just">
              <a:lnSpc>
                <a:spcPts val="3249"/>
              </a:lnSpc>
              <a:spcBef>
                <a:spcPct val="0"/>
              </a:spcBef>
            </a:pPr>
            <a:endParaRPr lang="en-US" sz="2499" spc="49">
              <a:solidFill>
                <a:srgbClr val="FFFFFF"/>
              </a:solidFill>
              <a:latin typeface="Montserrat"/>
            </a:endParaRPr>
          </a:p>
          <a:p>
            <a:pPr algn="just">
              <a:lnSpc>
                <a:spcPts val="3249"/>
              </a:lnSpc>
              <a:spcBef>
                <a:spcPct val="0"/>
              </a:spcBef>
            </a:pPr>
            <a:r>
              <a:rPr lang="en-US" sz="2499" spc="49">
                <a:solidFill>
                  <a:srgbClr val="FFFFFF"/>
                </a:solidFill>
                <a:latin typeface="Montserrat"/>
              </a:rPr>
              <a:t>3. Trupti S. Gaikwad; Snehal A. Jadhav; Ruta R. Vaidya; Snehal H. Kulkarni. "Machine learning amalgamation of Mathematics, Statistics and Electronics". International Research Journal on Advanced Science Hub, 2, 7, 2020, 100-108. doi: 10.47392/irjash.2020.72</a:t>
            </a:r>
          </a:p>
          <a:p>
            <a:pPr algn="just">
              <a:lnSpc>
                <a:spcPts val="3249"/>
              </a:lnSpc>
              <a:spcBef>
                <a:spcPct val="0"/>
              </a:spcBef>
            </a:pPr>
            <a:endParaRPr lang="en-US" sz="2499" spc="49">
              <a:solidFill>
                <a:srgbClr val="FFFFFF"/>
              </a:solidFill>
              <a:latin typeface="Montserrat"/>
            </a:endParaRPr>
          </a:p>
          <a:p>
            <a:pPr algn="just">
              <a:lnSpc>
                <a:spcPts val="3249"/>
              </a:lnSpc>
              <a:spcBef>
                <a:spcPct val="0"/>
              </a:spcBef>
            </a:pPr>
            <a:r>
              <a:rPr lang="en-US" sz="2499" spc="49">
                <a:solidFill>
                  <a:srgbClr val="FFFFFF"/>
                </a:solidFill>
                <a:latin typeface="Montserrat"/>
              </a:rPr>
              <a:t>4. Alae and El Hassane , “A Comparative Study of Customer Churn Prediction in Telecom Industry Using Ensemble Based Classifiers”, In the proceedings of Intelligent Systems and Computer Vision , Fez, Morocco, 2017.</a:t>
            </a:r>
          </a:p>
          <a:p>
            <a:pPr algn="just">
              <a:lnSpc>
                <a:spcPts val="3249"/>
              </a:lnSpc>
              <a:spcBef>
                <a:spcPct val="0"/>
              </a:spcBef>
            </a:pPr>
            <a:endParaRPr lang="en-US" sz="2499" spc="49">
              <a:solidFill>
                <a:srgbClr val="FFFFFF"/>
              </a:solidFill>
              <a:latin typeface="Montserrat"/>
            </a:endParaRPr>
          </a:p>
          <a:p>
            <a:pPr algn="just">
              <a:lnSpc>
                <a:spcPts val="3249"/>
              </a:lnSpc>
              <a:spcBef>
                <a:spcPct val="0"/>
              </a:spcBef>
            </a:pPr>
            <a:r>
              <a:rPr lang="en-US" sz="2499" spc="49">
                <a:solidFill>
                  <a:srgbClr val="FFFFFF"/>
                </a:solidFill>
                <a:latin typeface="Montserrat"/>
              </a:rPr>
              <a:t>5. Salini Suresh; Suneetha V; Niharika Sinha; Sabyasachi Prusty; Sriranga H.A. "Machine Learning: An Intuitive Approach In Healthcare". International Research Journal on Advanced Science Hub, 2, 7, 2020, 67-74. doi: 10.47392/irjash.2020.67</a:t>
            </a:r>
          </a:p>
          <a:p>
            <a:pPr algn="just">
              <a:lnSpc>
                <a:spcPts val="3249"/>
              </a:lnSpc>
              <a:spcBef>
                <a:spcPct val="0"/>
              </a:spcBef>
            </a:pPr>
            <a:endParaRPr lang="en-US" sz="2499" spc="49">
              <a:solidFill>
                <a:srgbClr val="FFFFFF"/>
              </a:solidFill>
              <a:latin typeface="Montserrat"/>
            </a:endParaRPr>
          </a:p>
          <a:p>
            <a:pPr algn="just">
              <a:lnSpc>
                <a:spcPts val="3249"/>
              </a:lnSpc>
              <a:spcBef>
                <a:spcPct val="0"/>
              </a:spcBef>
            </a:pPr>
            <a:endParaRPr lang="en-US" sz="2499" spc="49">
              <a:solidFill>
                <a:srgbClr val="FFFFFF"/>
              </a:solidFill>
              <a:latin typeface="Montserrat"/>
            </a:endParaRPr>
          </a:p>
          <a:p>
            <a:pPr algn="just">
              <a:lnSpc>
                <a:spcPts val="3249"/>
              </a:lnSpc>
              <a:spcBef>
                <a:spcPct val="0"/>
              </a:spcBef>
            </a:pPr>
            <a:endParaRPr lang="en-US" sz="2499" spc="49">
              <a:solidFill>
                <a:srgbClr val="FFFFFF"/>
              </a:solidFill>
              <a:latin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63F6B"/>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028700"/>
            <a:ext cx="1783058" cy="295015"/>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5476242" y="8956802"/>
            <a:ext cx="1783058" cy="295015"/>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494137" y="698454"/>
            <a:ext cx="2556816" cy="2575547"/>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979461" y="9578419"/>
            <a:ext cx="2556816" cy="2575547"/>
          </a:xfrm>
          <a:prstGeom prst="rect">
            <a:avLst/>
          </a:prstGeom>
        </p:spPr>
      </p:pic>
      <p:sp>
        <p:nvSpPr>
          <p:cNvPr id="6" name="AutoShape 6"/>
          <p:cNvSpPr/>
          <p:nvPr/>
        </p:nvSpPr>
        <p:spPr>
          <a:xfrm>
            <a:off x="1028700" y="8302951"/>
            <a:ext cx="16230600" cy="169519"/>
          </a:xfrm>
          <a:prstGeom prst="rect">
            <a:avLst/>
          </a:prstGeom>
          <a:solidFill>
            <a:srgbClr val="FFFFFF"/>
          </a:solidFill>
        </p:spPr>
      </p:sp>
      <p:sp>
        <p:nvSpPr>
          <p:cNvPr id="7" name="AutoShape 7"/>
          <p:cNvSpPr/>
          <p:nvPr/>
        </p:nvSpPr>
        <p:spPr>
          <a:xfrm>
            <a:off x="1028700" y="1814529"/>
            <a:ext cx="16230600" cy="169519"/>
          </a:xfrm>
          <a:prstGeom prst="rect">
            <a:avLst/>
          </a:prstGeom>
          <a:solidFill>
            <a:srgbClr val="FFFFFF"/>
          </a:solidFill>
        </p:spPr>
      </p:sp>
      <p:sp>
        <p:nvSpPr>
          <p:cNvPr id="8" name="TextBox 8"/>
          <p:cNvSpPr txBox="1"/>
          <p:nvPr/>
        </p:nvSpPr>
        <p:spPr>
          <a:xfrm>
            <a:off x="1028700" y="2926758"/>
            <a:ext cx="7727311" cy="3919136"/>
          </a:xfrm>
          <a:prstGeom prst="rect">
            <a:avLst/>
          </a:prstGeom>
        </p:spPr>
        <p:txBody>
          <a:bodyPr lIns="0" tIns="0" rIns="0" bIns="0" rtlCol="0" anchor="t">
            <a:spAutoFit/>
          </a:bodyPr>
          <a:lstStyle/>
          <a:p>
            <a:pPr>
              <a:lnSpc>
                <a:spcPts val="14898"/>
              </a:lnSpc>
            </a:pPr>
            <a:r>
              <a:rPr lang="en-US" sz="16194" spc="-955">
                <a:solidFill>
                  <a:srgbClr val="FFFFFF"/>
                </a:solidFill>
                <a:latin typeface="Montserrat Extra-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pic>
        <p:nvPicPr>
          <p:cNvPr id="3" name="Picture 3"/>
          <p:cNvPicPr>
            <a:picLocks noChangeAspect="1"/>
          </p:cNvPicPr>
          <p:nvPr/>
        </p:nvPicPr>
        <p:blipFill>
          <a:blip r:embed="rId2">
            <a:alphaModFix amt="1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6305562" y="-995510"/>
            <a:ext cx="12278020" cy="12278020"/>
          </a:xfrm>
          <a:prstGeom prst="rect">
            <a:avLst/>
          </a:prstGeom>
        </p:spPr>
      </p:pic>
      <p:sp>
        <p:nvSpPr>
          <p:cNvPr id="4" name="AutoShape 4"/>
          <p:cNvSpPr/>
          <p:nvPr/>
        </p:nvSpPr>
        <p:spPr>
          <a:xfrm>
            <a:off x="1028700" y="3703457"/>
            <a:ext cx="16230600" cy="5554843"/>
          </a:xfrm>
          <a:prstGeom prst="rect">
            <a:avLst/>
          </a:prstGeom>
          <a:solidFill>
            <a:srgbClr val="213559"/>
          </a:solidFill>
        </p:spPr>
      </p:sp>
      <p:grpSp>
        <p:nvGrpSpPr>
          <p:cNvPr id="5" name="Group 5"/>
          <p:cNvGrpSpPr>
            <a:grpSpLocks noChangeAspect="1"/>
          </p:cNvGrpSpPr>
          <p:nvPr/>
        </p:nvGrpSpPr>
        <p:grpSpPr>
          <a:xfrm>
            <a:off x="9639230" y="-203728"/>
            <a:ext cx="8944351" cy="10694456"/>
            <a:chOff x="0" y="0"/>
            <a:chExt cx="8603361" cy="10286746"/>
          </a:xfrm>
        </p:grpSpPr>
        <p:sp>
          <p:nvSpPr>
            <p:cNvPr id="6" name="Freeform 6"/>
            <p:cNvSpPr/>
            <p:nvPr/>
          </p:nvSpPr>
          <p:spPr>
            <a:xfrm>
              <a:off x="-2794" y="-128"/>
              <a:ext cx="8606155" cy="10286874"/>
            </a:xfrm>
            <a:custGeom>
              <a:avLst/>
              <a:gdLst/>
              <a:ahLst/>
              <a:cxnLst/>
              <a:rect l="l" t="t" r="r" b="b"/>
              <a:pathLst>
                <a:path w="8606155" h="10286874">
                  <a:moveTo>
                    <a:pt x="8606155" y="10251441"/>
                  </a:moveTo>
                  <a:cubicBezTo>
                    <a:pt x="8606155" y="10284588"/>
                    <a:pt x="8595487" y="10286874"/>
                    <a:pt x="8567674" y="10286874"/>
                  </a:cubicBezTo>
                  <a:cubicBezTo>
                    <a:pt x="5713094" y="10286239"/>
                    <a:pt x="2858643" y="10286239"/>
                    <a:pt x="4064" y="10286239"/>
                  </a:cubicBezTo>
                  <a:cubicBezTo>
                    <a:pt x="0" y="10272396"/>
                    <a:pt x="6350" y="10259823"/>
                    <a:pt x="9271" y="10246996"/>
                  </a:cubicBezTo>
                  <a:cubicBezTo>
                    <a:pt x="134747" y="9685402"/>
                    <a:pt x="260350" y="9123935"/>
                    <a:pt x="386207" y="8562467"/>
                  </a:cubicBezTo>
                  <a:cubicBezTo>
                    <a:pt x="565658" y="7761986"/>
                    <a:pt x="745490" y="6961633"/>
                    <a:pt x="924814" y="6161151"/>
                  </a:cubicBezTo>
                  <a:cubicBezTo>
                    <a:pt x="1146302" y="5172583"/>
                    <a:pt x="1367282" y="4184015"/>
                    <a:pt x="1588643" y="3195574"/>
                  </a:cubicBezTo>
                  <a:cubicBezTo>
                    <a:pt x="1813560" y="2191385"/>
                    <a:pt x="2038604" y="1187323"/>
                    <a:pt x="2264156" y="183261"/>
                  </a:cubicBezTo>
                  <a:cubicBezTo>
                    <a:pt x="2277872" y="122174"/>
                    <a:pt x="2286635" y="59690"/>
                    <a:pt x="2308860" y="635"/>
                  </a:cubicBezTo>
                  <a:cubicBezTo>
                    <a:pt x="4395216" y="635"/>
                    <a:pt x="6481572" y="635"/>
                    <a:pt x="8567928" y="0"/>
                  </a:cubicBezTo>
                  <a:cubicBezTo>
                    <a:pt x="8596249" y="0"/>
                    <a:pt x="8605901" y="3429"/>
                    <a:pt x="8605901" y="35814"/>
                  </a:cubicBezTo>
                  <a:cubicBezTo>
                    <a:pt x="8605139" y="3441066"/>
                    <a:pt x="8605139" y="6846317"/>
                    <a:pt x="8606155" y="10251441"/>
                  </a:cubicBezTo>
                  <a:close/>
                </a:path>
              </a:pathLst>
            </a:custGeom>
            <a:blipFill>
              <a:blip r:embed="rId4"/>
              <a:stretch>
                <a:fillRect l="-28801" r="-50549"/>
              </a:stretch>
            </a:blipFill>
          </p:spPr>
        </p:sp>
      </p:grpSp>
      <p:sp>
        <p:nvSpPr>
          <p:cNvPr id="7" name="TextBox 7"/>
          <p:cNvSpPr txBox="1"/>
          <p:nvPr/>
        </p:nvSpPr>
        <p:spPr>
          <a:xfrm>
            <a:off x="1028700" y="1200150"/>
            <a:ext cx="5935366" cy="2097024"/>
          </a:xfrm>
          <a:prstGeom prst="rect">
            <a:avLst/>
          </a:prstGeom>
        </p:spPr>
        <p:txBody>
          <a:bodyPr lIns="0" tIns="0" rIns="0" bIns="0" rtlCol="0" anchor="t">
            <a:spAutoFit/>
          </a:bodyPr>
          <a:lstStyle/>
          <a:p>
            <a:pPr>
              <a:lnSpc>
                <a:spcPts val="8071"/>
              </a:lnSpc>
            </a:pPr>
            <a:r>
              <a:rPr lang="en-US" sz="8236" spc="-485">
                <a:solidFill>
                  <a:srgbClr val="263F6B"/>
                </a:solidFill>
                <a:latin typeface="Montserrat Extra-Bold Italics"/>
              </a:rPr>
              <a:t>TABLE OF CONTENTS</a:t>
            </a:r>
          </a:p>
        </p:txBody>
      </p:sp>
      <p:sp>
        <p:nvSpPr>
          <p:cNvPr id="8" name="TextBox 8"/>
          <p:cNvSpPr txBox="1"/>
          <p:nvPr/>
        </p:nvSpPr>
        <p:spPr>
          <a:xfrm>
            <a:off x="2083557" y="3932941"/>
            <a:ext cx="6123635" cy="4848225"/>
          </a:xfrm>
          <a:prstGeom prst="rect">
            <a:avLst/>
          </a:prstGeom>
        </p:spPr>
        <p:txBody>
          <a:bodyPr lIns="0" tIns="0" rIns="0" bIns="0" rtlCol="0" anchor="t">
            <a:spAutoFit/>
          </a:bodyPr>
          <a:lstStyle/>
          <a:p>
            <a:pPr marL="539749" lvl="1" indent="-269875">
              <a:lnSpc>
                <a:spcPts val="5624"/>
              </a:lnSpc>
              <a:buFont typeface="Arial"/>
              <a:buChar char="•"/>
            </a:pPr>
            <a:r>
              <a:rPr lang="en-US" sz="2499" spc="49">
                <a:solidFill>
                  <a:srgbClr val="FFFFFF"/>
                </a:solidFill>
                <a:latin typeface="Montserrat"/>
              </a:rPr>
              <a:t>Abstract</a:t>
            </a:r>
          </a:p>
          <a:p>
            <a:pPr marL="539749" lvl="1" indent="-269875">
              <a:lnSpc>
                <a:spcPts val="5624"/>
              </a:lnSpc>
              <a:buFont typeface="Arial"/>
              <a:buChar char="•"/>
            </a:pPr>
            <a:r>
              <a:rPr lang="en-US" sz="2499" spc="49">
                <a:solidFill>
                  <a:srgbClr val="FFFFFF"/>
                </a:solidFill>
                <a:latin typeface="Montserrat"/>
              </a:rPr>
              <a:t>Introduction</a:t>
            </a:r>
          </a:p>
          <a:p>
            <a:pPr marL="539749" lvl="1" indent="-269875">
              <a:lnSpc>
                <a:spcPts val="5624"/>
              </a:lnSpc>
              <a:buFont typeface="Arial"/>
              <a:buChar char="•"/>
            </a:pPr>
            <a:r>
              <a:rPr lang="en-US" sz="2499" spc="49">
                <a:solidFill>
                  <a:srgbClr val="FFFFFF"/>
                </a:solidFill>
                <a:latin typeface="Montserrat"/>
              </a:rPr>
              <a:t>Data Description</a:t>
            </a:r>
          </a:p>
          <a:p>
            <a:pPr marL="539749" lvl="1" indent="-269875">
              <a:lnSpc>
                <a:spcPts val="5624"/>
              </a:lnSpc>
              <a:buFont typeface="Arial"/>
              <a:buChar char="•"/>
            </a:pPr>
            <a:r>
              <a:rPr lang="en-US" sz="2499" spc="49">
                <a:solidFill>
                  <a:srgbClr val="FFFFFF"/>
                </a:solidFill>
                <a:latin typeface="Montserrat"/>
              </a:rPr>
              <a:t>Exploratory Data Analysis</a:t>
            </a:r>
          </a:p>
          <a:p>
            <a:pPr marL="539749" lvl="1" indent="-269875">
              <a:lnSpc>
                <a:spcPts val="5624"/>
              </a:lnSpc>
              <a:buFont typeface="Arial"/>
              <a:buChar char="•"/>
            </a:pPr>
            <a:r>
              <a:rPr lang="en-US" sz="2499" spc="49">
                <a:solidFill>
                  <a:srgbClr val="FFFFFF"/>
                </a:solidFill>
                <a:latin typeface="Montserrat"/>
              </a:rPr>
              <a:t>BI Model</a:t>
            </a:r>
          </a:p>
          <a:p>
            <a:pPr marL="539749" lvl="1" indent="-269875">
              <a:lnSpc>
                <a:spcPts val="5624"/>
              </a:lnSpc>
              <a:buFont typeface="Arial"/>
              <a:buChar char="•"/>
            </a:pPr>
            <a:r>
              <a:rPr lang="en-US" sz="2499" spc="49">
                <a:solidFill>
                  <a:srgbClr val="FFFFFF"/>
                </a:solidFill>
                <a:latin typeface="Montserrat"/>
              </a:rPr>
              <a:t>Conclusion</a:t>
            </a:r>
          </a:p>
          <a:p>
            <a:pPr marL="539749" lvl="1" indent="-269875">
              <a:lnSpc>
                <a:spcPts val="5624"/>
              </a:lnSpc>
              <a:buFont typeface="Arial"/>
              <a:buChar char="•"/>
            </a:pPr>
            <a:r>
              <a:rPr lang="en-US" sz="2499" spc="49">
                <a:solidFill>
                  <a:srgbClr val="FFFFFF"/>
                </a:solidFill>
                <a:latin typeface="Montserrat"/>
              </a:rPr>
              <a:t>Future Enhancements</a:t>
            </a:r>
          </a:p>
        </p:txBody>
      </p:sp>
      <p:pic>
        <p:nvPicPr>
          <p:cNvPr id="9" name="Picture 9"/>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5476242" y="8956802"/>
            <a:ext cx="1783058" cy="29501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sp>
        <p:nvSpPr>
          <p:cNvPr id="3" name="AutoShape 3"/>
          <p:cNvSpPr/>
          <p:nvPr/>
        </p:nvSpPr>
        <p:spPr>
          <a:xfrm rot="2700000">
            <a:off x="-2646503" y="9043300"/>
            <a:ext cx="5293007" cy="2487400"/>
          </a:xfrm>
          <a:prstGeom prst="rect">
            <a:avLst/>
          </a:prstGeom>
          <a:solidFill>
            <a:srgbClr val="213559"/>
          </a:solidFill>
        </p:spPr>
      </p:sp>
      <p:sp>
        <p:nvSpPr>
          <p:cNvPr id="4" name="AutoShape 4"/>
          <p:cNvSpPr/>
          <p:nvPr/>
        </p:nvSpPr>
        <p:spPr>
          <a:xfrm rot="2700000">
            <a:off x="15641497" y="-1243700"/>
            <a:ext cx="5293007" cy="2487400"/>
          </a:xfrm>
          <a:prstGeom prst="rect">
            <a:avLst/>
          </a:prstGeom>
          <a:solidFill>
            <a:srgbClr val="213559"/>
          </a:solidFill>
        </p:spPr>
      </p:sp>
      <p:grpSp>
        <p:nvGrpSpPr>
          <p:cNvPr id="5" name="Group 5"/>
          <p:cNvGrpSpPr/>
          <p:nvPr/>
        </p:nvGrpSpPr>
        <p:grpSpPr>
          <a:xfrm>
            <a:off x="-2512615" y="1681677"/>
            <a:ext cx="8253464" cy="1309890"/>
            <a:chOff x="0" y="0"/>
            <a:chExt cx="4161103" cy="660400"/>
          </a:xfrm>
        </p:grpSpPr>
        <p:sp>
          <p:nvSpPr>
            <p:cNvPr id="6" name="Freeform 6"/>
            <p:cNvSpPr/>
            <p:nvPr/>
          </p:nvSpPr>
          <p:spPr>
            <a:xfrm>
              <a:off x="0" y="0"/>
              <a:ext cx="4161103" cy="660400"/>
            </a:xfrm>
            <a:custGeom>
              <a:avLst/>
              <a:gdLst/>
              <a:ahLst/>
              <a:cxnLst/>
              <a:rect l="l" t="t" r="r" b="b"/>
              <a:pathLst>
                <a:path w="4161103" h="660400">
                  <a:moveTo>
                    <a:pt x="4036643" y="660400"/>
                  </a:moveTo>
                  <a:lnTo>
                    <a:pt x="124460" y="660400"/>
                  </a:lnTo>
                  <a:cubicBezTo>
                    <a:pt x="55880" y="660400"/>
                    <a:pt x="0" y="604520"/>
                    <a:pt x="0" y="535940"/>
                  </a:cubicBezTo>
                  <a:lnTo>
                    <a:pt x="0" y="124460"/>
                  </a:lnTo>
                  <a:cubicBezTo>
                    <a:pt x="0" y="55880"/>
                    <a:pt x="55880" y="0"/>
                    <a:pt x="124460" y="0"/>
                  </a:cubicBezTo>
                  <a:lnTo>
                    <a:pt x="4036643" y="0"/>
                  </a:lnTo>
                  <a:cubicBezTo>
                    <a:pt x="4105223" y="0"/>
                    <a:pt x="4161103" y="55880"/>
                    <a:pt x="4161103" y="124460"/>
                  </a:cubicBezTo>
                  <a:lnTo>
                    <a:pt x="4161103" y="535940"/>
                  </a:lnTo>
                  <a:cubicBezTo>
                    <a:pt x="4161103" y="604520"/>
                    <a:pt x="4105223" y="660400"/>
                    <a:pt x="4036643" y="660400"/>
                  </a:cubicBezTo>
                  <a:close/>
                </a:path>
              </a:pathLst>
            </a:custGeom>
            <a:solidFill>
              <a:srgbClr val="263F6B"/>
            </a:solidFill>
          </p:spPr>
        </p:sp>
      </p:grpSp>
      <p:grpSp>
        <p:nvGrpSpPr>
          <p:cNvPr id="7" name="Group 7"/>
          <p:cNvGrpSpPr/>
          <p:nvPr/>
        </p:nvGrpSpPr>
        <p:grpSpPr>
          <a:xfrm>
            <a:off x="12547151" y="1681677"/>
            <a:ext cx="8253464" cy="1309890"/>
            <a:chOff x="0" y="0"/>
            <a:chExt cx="4161103" cy="660400"/>
          </a:xfrm>
        </p:grpSpPr>
        <p:sp>
          <p:nvSpPr>
            <p:cNvPr id="8" name="Freeform 8"/>
            <p:cNvSpPr/>
            <p:nvPr/>
          </p:nvSpPr>
          <p:spPr>
            <a:xfrm>
              <a:off x="0" y="0"/>
              <a:ext cx="4161103" cy="660400"/>
            </a:xfrm>
            <a:custGeom>
              <a:avLst/>
              <a:gdLst/>
              <a:ahLst/>
              <a:cxnLst/>
              <a:rect l="l" t="t" r="r" b="b"/>
              <a:pathLst>
                <a:path w="4161103" h="660400">
                  <a:moveTo>
                    <a:pt x="4036643" y="660400"/>
                  </a:moveTo>
                  <a:lnTo>
                    <a:pt x="124460" y="660400"/>
                  </a:lnTo>
                  <a:cubicBezTo>
                    <a:pt x="55880" y="660400"/>
                    <a:pt x="0" y="604520"/>
                    <a:pt x="0" y="535940"/>
                  </a:cubicBezTo>
                  <a:lnTo>
                    <a:pt x="0" y="124460"/>
                  </a:lnTo>
                  <a:cubicBezTo>
                    <a:pt x="0" y="55880"/>
                    <a:pt x="55880" y="0"/>
                    <a:pt x="124460" y="0"/>
                  </a:cubicBezTo>
                  <a:lnTo>
                    <a:pt x="4036643" y="0"/>
                  </a:lnTo>
                  <a:cubicBezTo>
                    <a:pt x="4105223" y="0"/>
                    <a:pt x="4161103" y="55880"/>
                    <a:pt x="4161103" y="124460"/>
                  </a:cubicBezTo>
                  <a:lnTo>
                    <a:pt x="4161103" y="535940"/>
                  </a:lnTo>
                  <a:cubicBezTo>
                    <a:pt x="4161103" y="604520"/>
                    <a:pt x="4105223" y="660400"/>
                    <a:pt x="4036643" y="660400"/>
                  </a:cubicBezTo>
                  <a:close/>
                </a:path>
              </a:pathLst>
            </a:custGeom>
            <a:solidFill>
              <a:srgbClr val="263F6B"/>
            </a:solidFill>
          </p:spPr>
        </p:sp>
      </p:grpSp>
      <p:sp>
        <p:nvSpPr>
          <p:cNvPr id="9" name="TextBox 9"/>
          <p:cNvSpPr txBox="1"/>
          <p:nvPr/>
        </p:nvSpPr>
        <p:spPr>
          <a:xfrm>
            <a:off x="6176317" y="1345261"/>
            <a:ext cx="5935366" cy="919480"/>
          </a:xfrm>
          <a:prstGeom prst="rect">
            <a:avLst/>
          </a:prstGeom>
        </p:spPr>
        <p:txBody>
          <a:bodyPr lIns="0" tIns="0" rIns="0" bIns="0" rtlCol="0" anchor="t">
            <a:spAutoFit/>
          </a:bodyPr>
          <a:lstStyle/>
          <a:p>
            <a:pPr algn="ctr">
              <a:lnSpc>
                <a:spcPts val="6859"/>
              </a:lnSpc>
            </a:pPr>
            <a:r>
              <a:rPr lang="en-US" sz="6999" spc="-412">
                <a:solidFill>
                  <a:srgbClr val="263F6B"/>
                </a:solidFill>
                <a:latin typeface="Montserrat Extra-Bold"/>
              </a:rPr>
              <a:t>ABSTRACT</a:t>
            </a:r>
          </a:p>
        </p:txBody>
      </p:sp>
      <p:sp>
        <p:nvSpPr>
          <p:cNvPr id="10" name="TextBox 10"/>
          <p:cNvSpPr txBox="1"/>
          <p:nvPr/>
        </p:nvSpPr>
        <p:spPr>
          <a:xfrm>
            <a:off x="184828" y="3271771"/>
            <a:ext cx="18103172" cy="5340308"/>
          </a:xfrm>
          <a:prstGeom prst="rect">
            <a:avLst/>
          </a:prstGeom>
        </p:spPr>
        <p:txBody>
          <a:bodyPr lIns="0" tIns="0" rIns="0" bIns="0" rtlCol="0" anchor="t">
            <a:spAutoFit/>
          </a:bodyPr>
          <a:lstStyle/>
          <a:p>
            <a:pPr algn="just">
              <a:lnSpc>
                <a:spcPts val="4283"/>
              </a:lnSpc>
              <a:spcBef>
                <a:spcPct val="0"/>
              </a:spcBef>
            </a:pPr>
            <a:r>
              <a:rPr lang="en-US" sz="3294" spc="65">
                <a:solidFill>
                  <a:srgbClr val="263F6B"/>
                </a:solidFill>
                <a:latin typeface="Montserrat"/>
              </a:rPr>
              <a:t>Customer churn analysis and prediction in telecom sector is an issue now a days because it’s very important for telecommunication industries to analyze behaviors of various customer to predict which customers are about to leave their subscription. So machine learning techniques and algorithm plays an important role for companies in today’s commercial conditions because gaining a new customer’s cost is more than retaining the existing ones. This project focuses on various machine learning techniques for predicting customer churn through which we can build and compare the classification models such as Logistic Regression, Random Forest and lazy learning.</a:t>
            </a:r>
          </a:p>
          <a:p>
            <a:pPr algn="just">
              <a:lnSpc>
                <a:spcPts val="4283"/>
              </a:lnSpc>
              <a:spcBef>
                <a:spcPct val="0"/>
              </a:spcBef>
            </a:pPr>
            <a:endParaRPr lang="en-US" sz="3294" spc="65">
              <a:solidFill>
                <a:srgbClr val="263F6B"/>
              </a:solidFill>
              <a:latin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63F6B"/>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000000">
              <a:alpha val="6667"/>
            </a:srgbClr>
          </a:solidFill>
        </p:spPr>
      </p:sp>
      <p:sp>
        <p:nvSpPr>
          <p:cNvPr id="3" name="TextBox 3"/>
          <p:cNvSpPr txBox="1"/>
          <p:nvPr/>
        </p:nvSpPr>
        <p:spPr>
          <a:xfrm>
            <a:off x="4420272" y="347337"/>
            <a:ext cx="8190063" cy="919480"/>
          </a:xfrm>
          <a:prstGeom prst="rect">
            <a:avLst/>
          </a:prstGeom>
        </p:spPr>
        <p:txBody>
          <a:bodyPr lIns="0" tIns="0" rIns="0" bIns="0" rtlCol="0" anchor="t">
            <a:spAutoFit/>
          </a:bodyPr>
          <a:lstStyle/>
          <a:p>
            <a:pPr algn="ctr">
              <a:lnSpc>
                <a:spcPts val="6859"/>
              </a:lnSpc>
            </a:pPr>
            <a:r>
              <a:rPr lang="en-US" sz="6999" spc="-412">
                <a:solidFill>
                  <a:srgbClr val="FFFFFF"/>
                </a:solidFill>
                <a:latin typeface="Montserrat Extra-Bold"/>
              </a:rPr>
              <a:t>INTRODUCTION</a:t>
            </a:r>
          </a:p>
        </p:txBody>
      </p:sp>
      <p:sp>
        <p:nvSpPr>
          <p:cNvPr id="4" name="TextBox 4"/>
          <p:cNvSpPr txBox="1"/>
          <p:nvPr/>
        </p:nvSpPr>
        <p:spPr>
          <a:xfrm>
            <a:off x="0" y="1787787"/>
            <a:ext cx="16149599" cy="7359650"/>
          </a:xfrm>
          <a:prstGeom prst="rect">
            <a:avLst/>
          </a:prstGeom>
        </p:spPr>
        <p:txBody>
          <a:bodyPr lIns="0" tIns="0" rIns="0" bIns="0" rtlCol="0" anchor="t">
            <a:spAutoFit/>
          </a:bodyPr>
          <a:lstStyle/>
          <a:p>
            <a:pPr marL="539749" lvl="1" indent="-269875" algn="just">
              <a:lnSpc>
                <a:spcPts val="3249"/>
              </a:lnSpc>
              <a:buFont typeface="Arial"/>
              <a:buChar char="•"/>
            </a:pPr>
            <a:r>
              <a:rPr lang="en-US" sz="2499" spc="49">
                <a:solidFill>
                  <a:srgbClr val="FFFFFF"/>
                </a:solidFill>
                <a:latin typeface="Montserrat"/>
              </a:rPr>
              <a:t>Churners are customers that discontinue using a product or service for a predetermined amount of time. The person who has chosen to no longer use a company's services is known as a churn in a telecommunications company. The churn model identifies people who is most likely going to leave the company soon.</a:t>
            </a:r>
          </a:p>
          <a:p>
            <a:pPr algn="just">
              <a:lnSpc>
                <a:spcPts val="3249"/>
              </a:lnSpc>
            </a:pPr>
            <a:endParaRPr lang="en-US" sz="2499" spc="49">
              <a:solidFill>
                <a:srgbClr val="FFFFFF"/>
              </a:solidFill>
              <a:latin typeface="Montserrat"/>
            </a:endParaRPr>
          </a:p>
          <a:p>
            <a:pPr marL="539749" lvl="1" indent="-269875" algn="just">
              <a:lnSpc>
                <a:spcPts val="3249"/>
              </a:lnSpc>
              <a:buFont typeface="Arial"/>
              <a:buChar char="•"/>
            </a:pPr>
            <a:r>
              <a:rPr lang="en-US" sz="2499" spc="49">
                <a:solidFill>
                  <a:srgbClr val="FFFFFF"/>
                </a:solidFill>
                <a:latin typeface="Montserrat"/>
              </a:rPr>
              <a:t>A frequent application for data mining is to create models that resemble churns in several businesses. Everywhere you look, there are mobile phone companies who are almost ready to create their own churn model.</a:t>
            </a:r>
          </a:p>
          <a:p>
            <a:pPr algn="just">
              <a:lnSpc>
                <a:spcPts val="3249"/>
              </a:lnSpc>
            </a:pPr>
            <a:endParaRPr lang="en-US" sz="2499" spc="49">
              <a:solidFill>
                <a:srgbClr val="FFFFFF"/>
              </a:solidFill>
              <a:latin typeface="Montserrat"/>
            </a:endParaRPr>
          </a:p>
          <a:p>
            <a:pPr marL="539749" lvl="1" indent="-269875" algn="just">
              <a:lnSpc>
                <a:spcPts val="3249"/>
              </a:lnSpc>
              <a:buFont typeface="Arial"/>
              <a:buChar char="•"/>
            </a:pPr>
            <a:r>
              <a:rPr lang="en-US" sz="2499" spc="49">
                <a:solidFill>
                  <a:srgbClr val="FFFFFF"/>
                </a:solidFill>
                <a:latin typeface="Montserrat"/>
              </a:rPr>
              <a:t>Furthermore, churn results can be effectively used for a variety of other objectives in addition to customer retention. The first step in creating a model is actually to use a churn management method. Instead of choosing a single approach that has the best lift, the project generally needs a churn model in the best way. So, as a long-term standard, we have created an automated application.</a:t>
            </a:r>
          </a:p>
          <a:p>
            <a:pPr algn="just">
              <a:lnSpc>
                <a:spcPts val="3249"/>
              </a:lnSpc>
            </a:pPr>
            <a:endParaRPr lang="en-US" sz="2499" spc="49">
              <a:solidFill>
                <a:srgbClr val="FFFFFF"/>
              </a:solidFill>
              <a:latin typeface="Montserrat"/>
            </a:endParaRPr>
          </a:p>
          <a:p>
            <a:pPr marL="539749" lvl="1" indent="-269875" algn="just">
              <a:lnSpc>
                <a:spcPts val="3249"/>
              </a:lnSpc>
              <a:buFont typeface="Arial"/>
              <a:buChar char="•"/>
            </a:pPr>
            <a:r>
              <a:rPr lang="en-US" sz="2499" spc="49">
                <a:solidFill>
                  <a:srgbClr val="FFFFFF"/>
                </a:solidFill>
                <a:latin typeface="Montserrat"/>
              </a:rPr>
              <a:t>The customer of one business could also be a customer of one or more telecommunications companies in this digital age. Some of us might use various carriers depending on the distance, while others would do so depending on the various plans each carrier offers.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028700" y="3065420"/>
            <a:ext cx="7713061" cy="1765544"/>
          </a:xfrm>
          <a:prstGeom prst="rect">
            <a:avLst/>
          </a:prstGeom>
        </p:spPr>
        <p:txBody>
          <a:bodyPr lIns="0" tIns="0" rIns="0" bIns="0" rtlCol="0" anchor="t">
            <a:spAutoFit/>
          </a:bodyPr>
          <a:lstStyle/>
          <a:p>
            <a:pPr>
              <a:lnSpc>
                <a:spcPts val="6801"/>
              </a:lnSpc>
            </a:pPr>
            <a:r>
              <a:rPr lang="en-US" sz="6940" spc="-409">
                <a:solidFill>
                  <a:srgbClr val="263F6B"/>
                </a:solidFill>
                <a:latin typeface="Montserrat Extra-Bold"/>
              </a:rPr>
              <a:t>DATA DESCRIPTION</a:t>
            </a:r>
          </a:p>
        </p:txBody>
      </p:sp>
      <p:sp>
        <p:nvSpPr>
          <p:cNvPr id="3" name="AutoShape 3"/>
          <p:cNvSpPr/>
          <p:nvPr/>
        </p:nvSpPr>
        <p:spPr>
          <a:xfrm rot="-1753206">
            <a:off x="-1113304" y="4354356"/>
            <a:ext cx="25783492" cy="9586163"/>
          </a:xfrm>
          <a:prstGeom prst="rect">
            <a:avLst/>
          </a:prstGeom>
          <a:solidFill>
            <a:srgbClr val="545454">
              <a:alpha val="4706"/>
            </a:srgbClr>
          </a:solidFill>
        </p:spPr>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835789"/>
            <a:ext cx="1783058" cy="295015"/>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8156196"/>
            <a:ext cx="1783058" cy="295015"/>
          </a:xfrm>
          <a:prstGeom prst="rect">
            <a:avLst/>
          </a:prstGeom>
        </p:spPr>
      </p:pic>
      <p:sp>
        <p:nvSpPr>
          <p:cNvPr id="6" name="AutoShape 6"/>
          <p:cNvSpPr/>
          <p:nvPr/>
        </p:nvSpPr>
        <p:spPr>
          <a:xfrm>
            <a:off x="1028700" y="9591065"/>
            <a:ext cx="16230600" cy="1351653"/>
          </a:xfrm>
          <a:prstGeom prst="rect">
            <a:avLst/>
          </a:prstGeom>
          <a:solidFill>
            <a:srgbClr val="213559"/>
          </a:solidFill>
        </p:spPr>
      </p:sp>
      <p:sp>
        <p:nvSpPr>
          <p:cNvPr id="7" name="AutoShape 7"/>
          <p:cNvSpPr/>
          <p:nvPr/>
        </p:nvSpPr>
        <p:spPr>
          <a:xfrm>
            <a:off x="1028700" y="-675827"/>
            <a:ext cx="16230600" cy="1351653"/>
          </a:xfrm>
          <a:prstGeom prst="rect">
            <a:avLst/>
          </a:prstGeom>
          <a:solidFill>
            <a:srgbClr val="213559"/>
          </a:solidFill>
        </p:spPr>
      </p:sp>
      <p:sp>
        <p:nvSpPr>
          <p:cNvPr id="8" name="TextBox 8"/>
          <p:cNvSpPr txBox="1"/>
          <p:nvPr/>
        </p:nvSpPr>
        <p:spPr>
          <a:xfrm>
            <a:off x="1028700" y="5481680"/>
            <a:ext cx="7153592" cy="1216025"/>
          </a:xfrm>
          <a:prstGeom prst="rect">
            <a:avLst/>
          </a:prstGeom>
        </p:spPr>
        <p:txBody>
          <a:bodyPr lIns="0" tIns="0" rIns="0" bIns="0" rtlCol="0" anchor="t">
            <a:spAutoFit/>
          </a:bodyPr>
          <a:lstStyle/>
          <a:p>
            <a:pPr marL="539749" lvl="1" indent="-269875">
              <a:lnSpc>
                <a:spcPts val="3249"/>
              </a:lnSpc>
              <a:buFont typeface="Arial"/>
              <a:buChar char="•"/>
            </a:pPr>
            <a:r>
              <a:rPr lang="en-US" sz="2499" spc="49">
                <a:solidFill>
                  <a:srgbClr val="000000"/>
                </a:solidFill>
                <a:latin typeface="Montserrat"/>
              </a:rPr>
              <a:t>Our main variables focused on were Senior Citizens, Monthly Charges, Tenure</a:t>
            </a:r>
          </a:p>
        </p:txBody>
      </p:sp>
      <p:sp>
        <p:nvSpPr>
          <p:cNvPr id="9" name="TextBox 9"/>
          <p:cNvSpPr txBox="1"/>
          <p:nvPr/>
        </p:nvSpPr>
        <p:spPr>
          <a:xfrm>
            <a:off x="1028700" y="6809413"/>
            <a:ext cx="7153592" cy="806450"/>
          </a:xfrm>
          <a:prstGeom prst="rect">
            <a:avLst/>
          </a:prstGeom>
        </p:spPr>
        <p:txBody>
          <a:bodyPr lIns="0" tIns="0" rIns="0" bIns="0" rtlCol="0" anchor="t">
            <a:spAutoFit/>
          </a:bodyPr>
          <a:lstStyle/>
          <a:p>
            <a:pPr marL="539749" lvl="1" indent="-269875">
              <a:lnSpc>
                <a:spcPts val="3249"/>
              </a:lnSpc>
              <a:buFont typeface="Arial"/>
              <a:buChar char="•"/>
            </a:pPr>
            <a:r>
              <a:rPr lang="en-US" sz="2499" spc="49">
                <a:solidFill>
                  <a:srgbClr val="000000"/>
                </a:solidFill>
                <a:latin typeface="Montserrat"/>
              </a:rPr>
              <a:t>Other variables included: Payment Method, Contract, Dependents</a:t>
            </a:r>
          </a:p>
        </p:txBody>
      </p:sp>
      <p:sp>
        <p:nvSpPr>
          <p:cNvPr id="10" name="TextBox 10"/>
          <p:cNvSpPr txBox="1"/>
          <p:nvPr/>
        </p:nvSpPr>
        <p:spPr>
          <a:xfrm>
            <a:off x="10105708" y="5481680"/>
            <a:ext cx="7153592" cy="1216025"/>
          </a:xfrm>
          <a:prstGeom prst="rect">
            <a:avLst/>
          </a:prstGeom>
        </p:spPr>
        <p:txBody>
          <a:bodyPr lIns="0" tIns="0" rIns="0" bIns="0" rtlCol="0" anchor="t">
            <a:spAutoFit/>
          </a:bodyPr>
          <a:lstStyle/>
          <a:p>
            <a:pPr marL="539749" lvl="1" indent="-269875">
              <a:lnSpc>
                <a:spcPts val="3249"/>
              </a:lnSpc>
              <a:buFont typeface="Arial"/>
              <a:buChar char="•"/>
            </a:pPr>
            <a:r>
              <a:rPr lang="en-US" sz="2499" spc="49">
                <a:solidFill>
                  <a:srgbClr val="000000"/>
                </a:solidFill>
                <a:latin typeface="Montserrat"/>
              </a:rPr>
              <a:t>It was very important for us to see if the Churn rate on each of these are statistically significant</a:t>
            </a:r>
          </a:p>
        </p:txBody>
      </p:sp>
      <p:sp>
        <p:nvSpPr>
          <p:cNvPr id="11" name="TextBox 11"/>
          <p:cNvSpPr txBox="1"/>
          <p:nvPr/>
        </p:nvSpPr>
        <p:spPr>
          <a:xfrm>
            <a:off x="10105708" y="6809413"/>
            <a:ext cx="7153592" cy="806450"/>
          </a:xfrm>
          <a:prstGeom prst="rect">
            <a:avLst/>
          </a:prstGeom>
        </p:spPr>
        <p:txBody>
          <a:bodyPr lIns="0" tIns="0" rIns="0" bIns="0" rtlCol="0" anchor="t">
            <a:spAutoFit/>
          </a:bodyPr>
          <a:lstStyle/>
          <a:p>
            <a:pPr marL="539749" lvl="1" indent="-269875">
              <a:lnSpc>
                <a:spcPts val="3249"/>
              </a:lnSpc>
              <a:buFont typeface="Arial"/>
              <a:buChar char="•"/>
            </a:pPr>
            <a:r>
              <a:rPr lang="en-US" sz="2499" spc="49">
                <a:solidFill>
                  <a:srgbClr val="000000"/>
                </a:solidFill>
                <a:latin typeface="Montserrat"/>
              </a:rPr>
              <a:t>The data was separated into both a training and testing dataset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028700" y="2796242"/>
            <a:ext cx="7713061" cy="908294"/>
          </a:xfrm>
          <a:prstGeom prst="rect">
            <a:avLst/>
          </a:prstGeom>
        </p:spPr>
        <p:txBody>
          <a:bodyPr lIns="0" tIns="0" rIns="0" bIns="0" rtlCol="0" anchor="t">
            <a:spAutoFit/>
          </a:bodyPr>
          <a:lstStyle/>
          <a:p>
            <a:pPr>
              <a:lnSpc>
                <a:spcPts val="6801"/>
              </a:lnSpc>
            </a:pPr>
            <a:r>
              <a:rPr lang="en-US" sz="6940" spc="-409">
                <a:solidFill>
                  <a:srgbClr val="263F6B"/>
                </a:solidFill>
                <a:latin typeface="Montserrat Extra-Bold Italics"/>
              </a:rPr>
              <a:t>PACKAGES USED</a:t>
            </a:r>
          </a:p>
        </p:txBody>
      </p:sp>
      <p:sp>
        <p:nvSpPr>
          <p:cNvPr id="3" name="AutoShape 3"/>
          <p:cNvSpPr/>
          <p:nvPr/>
        </p:nvSpPr>
        <p:spPr>
          <a:xfrm rot="-1753206">
            <a:off x="-1113304" y="4354356"/>
            <a:ext cx="25783492" cy="9586163"/>
          </a:xfrm>
          <a:prstGeom prst="rect">
            <a:avLst/>
          </a:prstGeom>
          <a:solidFill>
            <a:srgbClr val="545454">
              <a:alpha val="4706"/>
            </a:srgbClr>
          </a:solidFill>
        </p:spPr>
      </p:sp>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835789"/>
            <a:ext cx="1783058" cy="295015"/>
          </a:xfrm>
          <a:prstGeom prst="rect">
            <a:avLst/>
          </a:prstGeom>
        </p:spPr>
      </p:pic>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8156196"/>
            <a:ext cx="1783058" cy="295015"/>
          </a:xfrm>
          <a:prstGeom prst="rect">
            <a:avLst/>
          </a:prstGeom>
        </p:spPr>
      </p:pic>
      <p:sp>
        <p:nvSpPr>
          <p:cNvPr id="6" name="AutoShape 6"/>
          <p:cNvSpPr/>
          <p:nvPr/>
        </p:nvSpPr>
        <p:spPr>
          <a:xfrm>
            <a:off x="1028700" y="9591065"/>
            <a:ext cx="16230600" cy="1351653"/>
          </a:xfrm>
          <a:prstGeom prst="rect">
            <a:avLst/>
          </a:prstGeom>
          <a:solidFill>
            <a:srgbClr val="213559"/>
          </a:solidFill>
        </p:spPr>
      </p:sp>
      <p:sp>
        <p:nvSpPr>
          <p:cNvPr id="7" name="AutoShape 7"/>
          <p:cNvSpPr/>
          <p:nvPr/>
        </p:nvSpPr>
        <p:spPr>
          <a:xfrm>
            <a:off x="1028700" y="-675827"/>
            <a:ext cx="16230600" cy="1351653"/>
          </a:xfrm>
          <a:prstGeom prst="rect">
            <a:avLst/>
          </a:prstGeom>
          <a:solidFill>
            <a:srgbClr val="213559"/>
          </a:solidFill>
        </p:spPr>
      </p:sp>
      <p:sp>
        <p:nvSpPr>
          <p:cNvPr id="8" name="TextBox 8"/>
          <p:cNvSpPr txBox="1"/>
          <p:nvPr/>
        </p:nvSpPr>
        <p:spPr>
          <a:xfrm>
            <a:off x="1028700" y="4208049"/>
            <a:ext cx="7153592" cy="396875"/>
          </a:xfrm>
          <a:prstGeom prst="rect">
            <a:avLst/>
          </a:prstGeom>
        </p:spPr>
        <p:txBody>
          <a:bodyPr lIns="0" tIns="0" rIns="0" bIns="0" rtlCol="0" anchor="t">
            <a:spAutoFit/>
          </a:bodyPr>
          <a:lstStyle/>
          <a:p>
            <a:pPr marL="539749" lvl="1" indent="-269875">
              <a:lnSpc>
                <a:spcPts val="3249"/>
              </a:lnSpc>
              <a:buFont typeface="Arial"/>
              <a:buChar char="•"/>
            </a:pPr>
            <a:r>
              <a:rPr lang="en-US" sz="2499" spc="49">
                <a:solidFill>
                  <a:srgbClr val="000000"/>
                </a:solidFill>
                <a:latin typeface="Montserrat"/>
              </a:rPr>
              <a:t>ggplot2</a:t>
            </a:r>
          </a:p>
        </p:txBody>
      </p:sp>
      <p:sp>
        <p:nvSpPr>
          <p:cNvPr id="9" name="TextBox 9"/>
          <p:cNvSpPr txBox="1"/>
          <p:nvPr/>
        </p:nvSpPr>
        <p:spPr>
          <a:xfrm>
            <a:off x="1028700" y="4585874"/>
            <a:ext cx="7153592" cy="396875"/>
          </a:xfrm>
          <a:prstGeom prst="rect">
            <a:avLst/>
          </a:prstGeom>
        </p:spPr>
        <p:txBody>
          <a:bodyPr lIns="0" tIns="0" rIns="0" bIns="0" rtlCol="0" anchor="t">
            <a:spAutoFit/>
          </a:bodyPr>
          <a:lstStyle/>
          <a:p>
            <a:pPr marL="539749" lvl="1" indent="-269875">
              <a:lnSpc>
                <a:spcPts val="3249"/>
              </a:lnSpc>
              <a:buFont typeface="Arial"/>
              <a:buChar char="•"/>
            </a:pPr>
            <a:r>
              <a:rPr lang="en-US" sz="2499" spc="49">
                <a:solidFill>
                  <a:srgbClr val="000000"/>
                </a:solidFill>
                <a:latin typeface="Montserrat"/>
              </a:rPr>
              <a:t>Latice</a:t>
            </a:r>
          </a:p>
        </p:txBody>
      </p:sp>
      <p:sp>
        <p:nvSpPr>
          <p:cNvPr id="10" name="TextBox 10"/>
          <p:cNvSpPr txBox="1"/>
          <p:nvPr/>
        </p:nvSpPr>
        <p:spPr>
          <a:xfrm>
            <a:off x="1028700" y="4963699"/>
            <a:ext cx="7153592" cy="396875"/>
          </a:xfrm>
          <a:prstGeom prst="rect">
            <a:avLst/>
          </a:prstGeom>
        </p:spPr>
        <p:txBody>
          <a:bodyPr lIns="0" tIns="0" rIns="0" bIns="0" rtlCol="0" anchor="t">
            <a:spAutoFit/>
          </a:bodyPr>
          <a:lstStyle/>
          <a:p>
            <a:pPr marL="539749" lvl="1" indent="-269875">
              <a:lnSpc>
                <a:spcPts val="3249"/>
              </a:lnSpc>
              <a:buFont typeface="Arial"/>
              <a:buChar char="•"/>
            </a:pPr>
            <a:r>
              <a:rPr lang="en-US" sz="2499" spc="49">
                <a:solidFill>
                  <a:srgbClr val="000000"/>
                </a:solidFill>
                <a:latin typeface="Montserrat"/>
              </a:rPr>
              <a:t>Caret</a:t>
            </a:r>
          </a:p>
        </p:txBody>
      </p:sp>
      <p:sp>
        <p:nvSpPr>
          <p:cNvPr id="11" name="TextBox 11"/>
          <p:cNvSpPr txBox="1"/>
          <p:nvPr/>
        </p:nvSpPr>
        <p:spPr>
          <a:xfrm>
            <a:off x="5567204" y="4585874"/>
            <a:ext cx="7153592" cy="396875"/>
          </a:xfrm>
          <a:prstGeom prst="rect">
            <a:avLst/>
          </a:prstGeom>
        </p:spPr>
        <p:txBody>
          <a:bodyPr lIns="0" tIns="0" rIns="0" bIns="0" rtlCol="0" anchor="t">
            <a:spAutoFit/>
          </a:bodyPr>
          <a:lstStyle/>
          <a:p>
            <a:pPr marL="539749" lvl="1" indent="-269875">
              <a:lnSpc>
                <a:spcPts val="3249"/>
              </a:lnSpc>
              <a:buFont typeface="Arial"/>
              <a:buChar char="•"/>
            </a:pPr>
            <a:r>
              <a:rPr lang="en-US" sz="2499" spc="49">
                <a:solidFill>
                  <a:srgbClr val="000000"/>
                </a:solidFill>
                <a:latin typeface="Montserrat"/>
              </a:rPr>
              <a:t>plyr</a:t>
            </a:r>
          </a:p>
        </p:txBody>
      </p:sp>
      <p:sp>
        <p:nvSpPr>
          <p:cNvPr id="12" name="TextBox 12"/>
          <p:cNvSpPr txBox="1"/>
          <p:nvPr/>
        </p:nvSpPr>
        <p:spPr>
          <a:xfrm>
            <a:off x="5567204" y="4208049"/>
            <a:ext cx="7153592" cy="396875"/>
          </a:xfrm>
          <a:prstGeom prst="rect">
            <a:avLst/>
          </a:prstGeom>
        </p:spPr>
        <p:txBody>
          <a:bodyPr lIns="0" tIns="0" rIns="0" bIns="0" rtlCol="0" anchor="t">
            <a:spAutoFit/>
          </a:bodyPr>
          <a:lstStyle/>
          <a:p>
            <a:pPr marL="539749" lvl="1" indent="-269875">
              <a:lnSpc>
                <a:spcPts val="3249"/>
              </a:lnSpc>
              <a:buFont typeface="Arial"/>
              <a:buChar char="•"/>
            </a:pPr>
            <a:r>
              <a:rPr lang="en-US" sz="2499" spc="49">
                <a:solidFill>
                  <a:srgbClr val="000000"/>
                </a:solidFill>
                <a:latin typeface="Montserrat"/>
              </a:rPr>
              <a:t>pROC</a:t>
            </a:r>
          </a:p>
        </p:txBody>
      </p:sp>
      <p:sp>
        <p:nvSpPr>
          <p:cNvPr id="13" name="TextBox 13"/>
          <p:cNvSpPr txBox="1"/>
          <p:nvPr/>
        </p:nvSpPr>
        <p:spPr>
          <a:xfrm>
            <a:off x="1028700" y="6132099"/>
            <a:ext cx="7153592" cy="806450"/>
          </a:xfrm>
          <a:prstGeom prst="rect">
            <a:avLst/>
          </a:prstGeom>
        </p:spPr>
        <p:txBody>
          <a:bodyPr lIns="0" tIns="0" rIns="0" bIns="0" rtlCol="0" anchor="t">
            <a:spAutoFit/>
          </a:bodyPr>
          <a:lstStyle/>
          <a:p>
            <a:pPr marL="539749" lvl="1" indent="-269875">
              <a:lnSpc>
                <a:spcPts val="3249"/>
              </a:lnSpc>
              <a:buFont typeface="Arial"/>
              <a:buChar char="•"/>
            </a:pPr>
            <a:r>
              <a:rPr lang="en-US" sz="2499" spc="49">
                <a:solidFill>
                  <a:srgbClr val="000000"/>
                </a:solidFill>
                <a:latin typeface="Montserrat"/>
              </a:rPr>
              <a:t>These packages were necessary to run analytical and visual reports on the data</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835789"/>
            <a:ext cx="1783058" cy="295015"/>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8156196"/>
            <a:ext cx="1783058" cy="295015"/>
          </a:xfrm>
          <a:prstGeom prst="rect">
            <a:avLst/>
          </a:prstGeom>
        </p:spPr>
      </p:pic>
      <p:sp>
        <p:nvSpPr>
          <p:cNvPr id="5" name="AutoShape 5"/>
          <p:cNvSpPr/>
          <p:nvPr/>
        </p:nvSpPr>
        <p:spPr>
          <a:xfrm>
            <a:off x="1028700" y="9591065"/>
            <a:ext cx="16230600" cy="1351653"/>
          </a:xfrm>
          <a:prstGeom prst="rect">
            <a:avLst/>
          </a:prstGeom>
          <a:solidFill>
            <a:srgbClr val="213559"/>
          </a:solidFill>
        </p:spPr>
      </p:sp>
      <p:sp>
        <p:nvSpPr>
          <p:cNvPr id="6" name="AutoShape 6"/>
          <p:cNvSpPr/>
          <p:nvPr/>
        </p:nvSpPr>
        <p:spPr>
          <a:xfrm>
            <a:off x="1028700" y="-675827"/>
            <a:ext cx="16230600" cy="1351653"/>
          </a:xfrm>
          <a:prstGeom prst="rect">
            <a:avLst/>
          </a:prstGeom>
          <a:solidFill>
            <a:srgbClr val="213559"/>
          </a:solidFill>
        </p:spPr>
      </p:sp>
      <p:pic>
        <p:nvPicPr>
          <p:cNvPr id="7" name="Picture 7"/>
          <p:cNvPicPr>
            <a:picLocks noChangeAspect="1"/>
          </p:cNvPicPr>
          <p:nvPr/>
        </p:nvPicPr>
        <p:blipFill>
          <a:blip r:embed="rId4"/>
          <a:srcRect l="3214" r="3214"/>
          <a:stretch>
            <a:fillRect/>
          </a:stretch>
        </p:blipFill>
        <p:spPr>
          <a:xfrm>
            <a:off x="1038225" y="4415314"/>
            <a:ext cx="5564282" cy="5175751"/>
          </a:xfrm>
          <a:prstGeom prst="rect">
            <a:avLst/>
          </a:prstGeom>
        </p:spPr>
      </p:pic>
      <p:pic>
        <p:nvPicPr>
          <p:cNvPr id="8" name="Picture 8"/>
          <p:cNvPicPr>
            <a:picLocks noChangeAspect="1"/>
          </p:cNvPicPr>
          <p:nvPr/>
        </p:nvPicPr>
        <p:blipFill>
          <a:blip r:embed="rId5"/>
          <a:srcRect b="864"/>
          <a:stretch>
            <a:fillRect/>
          </a:stretch>
        </p:blipFill>
        <p:spPr>
          <a:xfrm>
            <a:off x="6602507" y="4415314"/>
            <a:ext cx="5973653" cy="5175751"/>
          </a:xfrm>
          <a:prstGeom prst="rect">
            <a:avLst/>
          </a:prstGeom>
        </p:spPr>
      </p:pic>
      <p:pic>
        <p:nvPicPr>
          <p:cNvPr id="9" name="Picture 9"/>
          <p:cNvPicPr>
            <a:picLocks noChangeAspect="1"/>
          </p:cNvPicPr>
          <p:nvPr/>
        </p:nvPicPr>
        <p:blipFill>
          <a:blip r:embed="rId6"/>
          <a:srcRect l="3083" r="3083"/>
          <a:stretch>
            <a:fillRect/>
          </a:stretch>
        </p:blipFill>
        <p:spPr>
          <a:xfrm>
            <a:off x="12535669" y="4415314"/>
            <a:ext cx="5752331" cy="5175751"/>
          </a:xfrm>
          <a:prstGeom prst="rect">
            <a:avLst/>
          </a:prstGeom>
        </p:spPr>
      </p:pic>
      <p:sp>
        <p:nvSpPr>
          <p:cNvPr id="10" name="TextBox 10"/>
          <p:cNvSpPr txBox="1"/>
          <p:nvPr/>
        </p:nvSpPr>
        <p:spPr>
          <a:xfrm>
            <a:off x="5287469" y="1171575"/>
            <a:ext cx="7713061" cy="1765544"/>
          </a:xfrm>
          <a:prstGeom prst="rect">
            <a:avLst/>
          </a:prstGeom>
        </p:spPr>
        <p:txBody>
          <a:bodyPr lIns="0" tIns="0" rIns="0" bIns="0" rtlCol="0" anchor="t">
            <a:spAutoFit/>
          </a:bodyPr>
          <a:lstStyle/>
          <a:p>
            <a:pPr>
              <a:lnSpc>
                <a:spcPts val="6801"/>
              </a:lnSpc>
            </a:pPr>
            <a:r>
              <a:rPr lang="en-US" sz="6940" spc="-409">
                <a:solidFill>
                  <a:srgbClr val="263F6B"/>
                </a:solidFill>
                <a:latin typeface="Montserrat Extra-Bold Italics"/>
              </a:rPr>
              <a:t>EXPLORATORY DATA ANALYSIS</a:t>
            </a:r>
          </a:p>
        </p:txBody>
      </p:sp>
      <p:sp>
        <p:nvSpPr>
          <p:cNvPr id="11" name="TextBox 11"/>
          <p:cNvSpPr txBox="1"/>
          <p:nvPr/>
        </p:nvSpPr>
        <p:spPr>
          <a:xfrm>
            <a:off x="1323460" y="3729181"/>
            <a:ext cx="4669446" cy="686133"/>
          </a:xfrm>
          <a:prstGeom prst="rect">
            <a:avLst/>
          </a:prstGeom>
        </p:spPr>
        <p:txBody>
          <a:bodyPr lIns="0" tIns="0" rIns="0" bIns="0" rtlCol="0" anchor="t">
            <a:spAutoFit/>
          </a:bodyPr>
          <a:lstStyle/>
          <a:p>
            <a:pPr algn="ctr">
              <a:lnSpc>
                <a:spcPts val="2762"/>
              </a:lnSpc>
              <a:spcBef>
                <a:spcPct val="0"/>
              </a:spcBef>
            </a:pPr>
            <a:r>
              <a:rPr lang="en-US" sz="1973" spc="-116">
                <a:solidFill>
                  <a:srgbClr val="263F6B"/>
                </a:solidFill>
                <a:latin typeface="Montserrat Extra-Bold"/>
              </a:rPr>
              <a:t>NUMBER OF CUSTOMERS WHO LEFT IN THE LAST MONTH</a:t>
            </a:r>
          </a:p>
        </p:txBody>
      </p:sp>
      <p:sp>
        <p:nvSpPr>
          <p:cNvPr id="12" name="TextBox 12"/>
          <p:cNvSpPr txBox="1"/>
          <p:nvPr/>
        </p:nvSpPr>
        <p:spPr>
          <a:xfrm>
            <a:off x="7254610" y="3729181"/>
            <a:ext cx="4669446" cy="686133"/>
          </a:xfrm>
          <a:prstGeom prst="rect">
            <a:avLst/>
          </a:prstGeom>
        </p:spPr>
        <p:txBody>
          <a:bodyPr lIns="0" tIns="0" rIns="0" bIns="0" rtlCol="0" anchor="t">
            <a:spAutoFit/>
          </a:bodyPr>
          <a:lstStyle/>
          <a:p>
            <a:pPr algn="ctr">
              <a:lnSpc>
                <a:spcPts val="2762"/>
              </a:lnSpc>
              <a:spcBef>
                <a:spcPct val="0"/>
              </a:spcBef>
            </a:pPr>
            <a:r>
              <a:rPr lang="en-US" sz="1973" spc="-116">
                <a:solidFill>
                  <a:srgbClr val="263F6B"/>
                </a:solidFill>
                <a:latin typeface="Montserrat Extra-Bold Italics"/>
              </a:rPr>
              <a:t>DISTRIBUTION OF MONTHLY CHARGES</a:t>
            </a:r>
          </a:p>
        </p:txBody>
      </p:sp>
      <p:sp>
        <p:nvSpPr>
          <p:cNvPr id="13" name="TextBox 13"/>
          <p:cNvSpPr txBox="1"/>
          <p:nvPr/>
        </p:nvSpPr>
        <p:spPr>
          <a:xfrm>
            <a:off x="13077111" y="3729181"/>
            <a:ext cx="4669446" cy="337055"/>
          </a:xfrm>
          <a:prstGeom prst="rect">
            <a:avLst/>
          </a:prstGeom>
        </p:spPr>
        <p:txBody>
          <a:bodyPr lIns="0" tIns="0" rIns="0" bIns="0" rtlCol="0" anchor="t">
            <a:spAutoFit/>
          </a:bodyPr>
          <a:lstStyle/>
          <a:p>
            <a:pPr algn="ctr">
              <a:lnSpc>
                <a:spcPts val="2762"/>
              </a:lnSpc>
              <a:spcBef>
                <a:spcPct val="0"/>
              </a:spcBef>
            </a:pPr>
            <a:r>
              <a:rPr lang="en-US" sz="1973" spc="-116">
                <a:solidFill>
                  <a:srgbClr val="263F6B"/>
                </a:solidFill>
                <a:latin typeface="Montserrat Extra-Bold Italics"/>
              </a:rPr>
              <a:t>BOXPLOT OF MONTHLY CHARGES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rot="-1753206">
            <a:off x="-1113304" y="4354356"/>
            <a:ext cx="25783492" cy="9586163"/>
          </a:xfrm>
          <a:prstGeom prst="rect">
            <a:avLst/>
          </a:prstGeom>
          <a:solidFill>
            <a:srgbClr val="545454">
              <a:alpha val="4706"/>
            </a:srgbClr>
          </a:solidFill>
        </p:spPr>
      </p:sp>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835789"/>
            <a:ext cx="1783058" cy="295015"/>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8156196"/>
            <a:ext cx="1783058" cy="295015"/>
          </a:xfrm>
          <a:prstGeom prst="rect">
            <a:avLst/>
          </a:prstGeom>
        </p:spPr>
      </p:pic>
      <p:sp>
        <p:nvSpPr>
          <p:cNvPr id="5" name="AutoShape 5"/>
          <p:cNvSpPr/>
          <p:nvPr/>
        </p:nvSpPr>
        <p:spPr>
          <a:xfrm>
            <a:off x="1028700" y="9591065"/>
            <a:ext cx="16230600" cy="1351653"/>
          </a:xfrm>
          <a:prstGeom prst="rect">
            <a:avLst/>
          </a:prstGeom>
          <a:solidFill>
            <a:srgbClr val="213559"/>
          </a:solidFill>
        </p:spPr>
      </p:sp>
      <p:sp>
        <p:nvSpPr>
          <p:cNvPr id="6" name="AutoShape 6"/>
          <p:cNvSpPr/>
          <p:nvPr/>
        </p:nvSpPr>
        <p:spPr>
          <a:xfrm>
            <a:off x="1028700" y="-675827"/>
            <a:ext cx="16230600" cy="1351653"/>
          </a:xfrm>
          <a:prstGeom prst="rect">
            <a:avLst/>
          </a:prstGeom>
          <a:solidFill>
            <a:srgbClr val="213559"/>
          </a:solidFill>
        </p:spPr>
      </p:sp>
      <p:pic>
        <p:nvPicPr>
          <p:cNvPr id="7" name="Picture 7"/>
          <p:cNvPicPr>
            <a:picLocks noChangeAspect="1"/>
          </p:cNvPicPr>
          <p:nvPr/>
        </p:nvPicPr>
        <p:blipFill>
          <a:blip r:embed="rId4"/>
          <a:srcRect l="1309" r="1309" b="3496"/>
          <a:stretch>
            <a:fillRect/>
          </a:stretch>
        </p:blipFill>
        <p:spPr>
          <a:xfrm>
            <a:off x="10671975" y="2130804"/>
            <a:ext cx="6871984" cy="5676423"/>
          </a:xfrm>
          <a:prstGeom prst="rect">
            <a:avLst/>
          </a:prstGeom>
        </p:spPr>
      </p:pic>
      <p:sp>
        <p:nvSpPr>
          <p:cNvPr id="8" name="TextBox 8"/>
          <p:cNvSpPr txBox="1"/>
          <p:nvPr/>
        </p:nvSpPr>
        <p:spPr>
          <a:xfrm>
            <a:off x="5287469" y="818702"/>
            <a:ext cx="7713061" cy="1765544"/>
          </a:xfrm>
          <a:prstGeom prst="rect">
            <a:avLst/>
          </a:prstGeom>
        </p:spPr>
        <p:txBody>
          <a:bodyPr lIns="0" tIns="0" rIns="0" bIns="0" rtlCol="0" anchor="t">
            <a:spAutoFit/>
          </a:bodyPr>
          <a:lstStyle/>
          <a:p>
            <a:pPr>
              <a:lnSpc>
                <a:spcPts val="6801"/>
              </a:lnSpc>
            </a:pPr>
            <a:r>
              <a:rPr lang="en-US" sz="6940" spc="-409">
                <a:solidFill>
                  <a:srgbClr val="263F6B"/>
                </a:solidFill>
                <a:latin typeface="Montserrat Extra-Bold"/>
              </a:rPr>
              <a:t>FEATURE SELECTION</a:t>
            </a:r>
          </a:p>
        </p:txBody>
      </p:sp>
      <p:sp>
        <p:nvSpPr>
          <p:cNvPr id="9" name="TextBox 9"/>
          <p:cNvSpPr txBox="1"/>
          <p:nvPr/>
        </p:nvSpPr>
        <p:spPr>
          <a:xfrm>
            <a:off x="1028700" y="2460723"/>
            <a:ext cx="9310624" cy="5346505"/>
          </a:xfrm>
          <a:prstGeom prst="rect">
            <a:avLst/>
          </a:prstGeom>
        </p:spPr>
        <p:txBody>
          <a:bodyPr lIns="0" tIns="0" rIns="0" bIns="0" rtlCol="0" anchor="t">
            <a:spAutoFit/>
          </a:bodyPr>
          <a:lstStyle/>
          <a:p>
            <a:pPr marL="543291" lvl="1" indent="-271646">
              <a:lnSpc>
                <a:spcPts val="3271"/>
              </a:lnSpc>
              <a:buFont typeface="Arial"/>
              <a:buChar char="•"/>
            </a:pPr>
            <a:r>
              <a:rPr lang="en-US" sz="2516" spc="50">
                <a:solidFill>
                  <a:srgbClr val="000000"/>
                </a:solidFill>
                <a:latin typeface="Montserrat"/>
              </a:rPr>
              <a:t>Feature selection is an important step in the process of building a predictive model, and it is particularly relevant in the context of business intelligence</a:t>
            </a:r>
          </a:p>
          <a:p>
            <a:pPr marL="543291" lvl="1" indent="-271646">
              <a:lnSpc>
                <a:spcPts val="3271"/>
              </a:lnSpc>
              <a:buFont typeface="Arial"/>
              <a:buChar char="•"/>
            </a:pPr>
            <a:r>
              <a:rPr lang="en-US" sz="2516" spc="50">
                <a:solidFill>
                  <a:srgbClr val="000000"/>
                </a:solidFill>
                <a:latin typeface="Montserrat"/>
              </a:rPr>
              <a:t>It helps in improving the performance of a predictive model and also helps in reducing overall complexity</a:t>
            </a:r>
          </a:p>
          <a:p>
            <a:pPr marL="543291" lvl="1" indent="-271646">
              <a:lnSpc>
                <a:spcPts val="3271"/>
              </a:lnSpc>
              <a:buFont typeface="Arial"/>
              <a:buChar char="•"/>
            </a:pPr>
            <a:r>
              <a:rPr lang="en-US" sz="2516" spc="50">
                <a:solidFill>
                  <a:srgbClr val="000000"/>
                </a:solidFill>
                <a:latin typeface="Montserrat"/>
              </a:rPr>
              <a:t>We used the chi-square test to evaluate the relationship between each feature and the response variable, and to select only the features that have a significant relationship with the response variable.</a:t>
            </a:r>
          </a:p>
          <a:p>
            <a:pPr marL="543291" lvl="1" indent="-271646">
              <a:lnSpc>
                <a:spcPts val="3271"/>
              </a:lnSpc>
              <a:buFont typeface="Arial"/>
              <a:buChar char="•"/>
            </a:pPr>
            <a:r>
              <a:rPr lang="en-US" sz="2516" spc="50">
                <a:solidFill>
                  <a:srgbClr val="000000"/>
                </a:solidFill>
                <a:latin typeface="Montserrat"/>
              </a:rPr>
              <a:t>This in turn improved the interpretability of the models by removing irrelevant and redundant features.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827653" y="1876598"/>
            <a:ext cx="5679993" cy="919480"/>
          </a:xfrm>
          <a:prstGeom prst="rect">
            <a:avLst/>
          </a:prstGeom>
        </p:spPr>
        <p:txBody>
          <a:bodyPr lIns="0" tIns="0" rIns="0" bIns="0" rtlCol="0" anchor="t">
            <a:spAutoFit/>
          </a:bodyPr>
          <a:lstStyle/>
          <a:p>
            <a:pPr>
              <a:lnSpc>
                <a:spcPts val="6859"/>
              </a:lnSpc>
            </a:pPr>
            <a:r>
              <a:rPr lang="en-US" sz="6999" spc="-412">
                <a:solidFill>
                  <a:srgbClr val="263F6B"/>
                </a:solidFill>
                <a:latin typeface="Montserrat Extra-Bold Italics"/>
              </a:rPr>
              <a:t>BI MODEL</a:t>
            </a:r>
          </a:p>
        </p:txBody>
      </p:sp>
      <p:sp>
        <p:nvSpPr>
          <p:cNvPr id="3" name="AutoShape 3"/>
          <p:cNvSpPr/>
          <p:nvPr/>
        </p:nvSpPr>
        <p:spPr>
          <a:xfrm rot="-8231889">
            <a:off x="-10109114" y="6176620"/>
            <a:ext cx="16230600" cy="10441156"/>
          </a:xfrm>
          <a:prstGeom prst="rect">
            <a:avLst/>
          </a:prstGeom>
          <a:solidFill>
            <a:srgbClr val="213559"/>
          </a:solidFill>
        </p:spPr>
      </p:sp>
      <p:sp>
        <p:nvSpPr>
          <p:cNvPr id="4" name="AutoShape 4"/>
          <p:cNvSpPr/>
          <p:nvPr/>
        </p:nvSpPr>
        <p:spPr>
          <a:xfrm rot="-8231889">
            <a:off x="-10507643" y="6538090"/>
            <a:ext cx="16230600" cy="10441156"/>
          </a:xfrm>
          <a:prstGeom prst="rect">
            <a:avLst/>
          </a:prstGeom>
          <a:solidFill>
            <a:srgbClr val="263F6B"/>
          </a:solidFill>
        </p:spPr>
      </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028700" y="1028700"/>
            <a:ext cx="1783058" cy="295015"/>
          </a:xfrm>
          <a:prstGeom prst="rect">
            <a:avLst/>
          </a:prstGeom>
        </p:spPr>
      </p:pic>
      <p:pic>
        <p:nvPicPr>
          <p:cNvPr id="6" name="Picture 6"/>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452893" y="7316416"/>
            <a:ext cx="2556816" cy="2575547"/>
          </a:xfrm>
          <a:prstGeom prst="rect">
            <a:avLst/>
          </a:prstGeom>
        </p:spPr>
      </p:pic>
      <p:pic>
        <p:nvPicPr>
          <p:cNvPr id="7" name="Picture 7"/>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730039" y="1733723"/>
            <a:ext cx="2556816" cy="2575547"/>
          </a:xfrm>
          <a:prstGeom prst="rect">
            <a:avLst/>
          </a:prstGeom>
        </p:spPr>
      </p:pic>
      <p:sp>
        <p:nvSpPr>
          <p:cNvPr id="8" name="AutoShape 8"/>
          <p:cNvSpPr/>
          <p:nvPr/>
        </p:nvSpPr>
        <p:spPr>
          <a:xfrm>
            <a:off x="1827653" y="2945296"/>
            <a:ext cx="1386321" cy="0"/>
          </a:xfrm>
          <a:prstGeom prst="line">
            <a:avLst/>
          </a:prstGeom>
          <a:ln w="76200" cap="flat">
            <a:solidFill>
              <a:srgbClr val="263F6B"/>
            </a:solidFill>
            <a:prstDash val="solid"/>
            <a:headEnd type="none" w="sm" len="sm"/>
            <a:tailEnd type="none" w="sm" len="sm"/>
          </a:ln>
        </p:spPr>
      </p:sp>
      <p:sp>
        <p:nvSpPr>
          <p:cNvPr id="9" name="TextBox 9"/>
          <p:cNvSpPr txBox="1"/>
          <p:nvPr/>
        </p:nvSpPr>
        <p:spPr>
          <a:xfrm>
            <a:off x="2122153" y="3277235"/>
            <a:ext cx="16165847" cy="5981065"/>
          </a:xfrm>
          <a:prstGeom prst="rect">
            <a:avLst/>
          </a:prstGeom>
        </p:spPr>
        <p:txBody>
          <a:bodyPr lIns="0" tIns="0" rIns="0" bIns="0" rtlCol="0" anchor="t">
            <a:spAutoFit/>
          </a:bodyPr>
          <a:lstStyle/>
          <a:p>
            <a:pPr marL="734059" lvl="1" indent="-367030">
              <a:lnSpc>
                <a:spcPts val="4759"/>
              </a:lnSpc>
              <a:buFont typeface="Arial"/>
              <a:buChar char="•"/>
            </a:pPr>
            <a:r>
              <a:rPr lang="en-US" sz="3399" spc="67">
                <a:solidFill>
                  <a:srgbClr val="263F6B"/>
                </a:solidFill>
                <a:latin typeface="Montserrat"/>
              </a:rPr>
              <a:t>Using the sample() method, divide the data into training data (80%) and testing data (20%)).</a:t>
            </a:r>
          </a:p>
          <a:p>
            <a:pPr>
              <a:lnSpc>
                <a:spcPts val="4759"/>
              </a:lnSpc>
            </a:pPr>
            <a:endParaRPr lang="en-US" sz="3399" spc="67">
              <a:solidFill>
                <a:srgbClr val="263F6B"/>
              </a:solidFill>
              <a:latin typeface="Montserrat"/>
            </a:endParaRPr>
          </a:p>
          <a:p>
            <a:pPr marL="734059" lvl="1" indent="-367030">
              <a:lnSpc>
                <a:spcPts val="4759"/>
              </a:lnSpc>
              <a:buFont typeface="Arial"/>
              <a:buChar char="•"/>
            </a:pPr>
            <a:r>
              <a:rPr lang="en-US" sz="3399" spc="67">
                <a:solidFill>
                  <a:srgbClr val="263F6B"/>
                </a:solidFill>
                <a:latin typeface="Montserrat"/>
              </a:rPr>
              <a:t>A machine learning model is trained using the train() function.</a:t>
            </a:r>
          </a:p>
          <a:p>
            <a:pPr>
              <a:lnSpc>
                <a:spcPts val="4759"/>
              </a:lnSpc>
            </a:pPr>
            <a:endParaRPr lang="en-US" sz="3399" spc="67">
              <a:solidFill>
                <a:srgbClr val="263F6B"/>
              </a:solidFill>
              <a:latin typeface="Montserrat"/>
            </a:endParaRPr>
          </a:p>
          <a:p>
            <a:pPr marL="734059" lvl="1" indent="-367030">
              <a:lnSpc>
                <a:spcPts val="4759"/>
              </a:lnSpc>
              <a:buFont typeface="Arial"/>
              <a:buChar char="•"/>
            </a:pPr>
            <a:r>
              <a:rPr lang="en-US" sz="3399" spc="67">
                <a:solidFill>
                  <a:srgbClr val="263F6B"/>
                </a:solidFill>
                <a:latin typeface="Montserrat"/>
              </a:rPr>
              <a:t>Utilizing the trainControl() function to manage the train() method's computation. The repeated sampling technique is cv.</a:t>
            </a:r>
          </a:p>
          <a:p>
            <a:pPr>
              <a:lnSpc>
                <a:spcPts val="4759"/>
              </a:lnSpc>
            </a:pPr>
            <a:endParaRPr lang="en-US" sz="3399" spc="67">
              <a:solidFill>
                <a:srgbClr val="263F6B"/>
              </a:solidFill>
              <a:latin typeface="Montserrat"/>
            </a:endParaRPr>
          </a:p>
          <a:p>
            <a:pPr marL="734059" lvl="1" indent="-367030">
              <a:lnSpc>
                <a:spcPts val="4759"/>
              </a:lnSpc>
              <a:buFont typeface="Arial"/>
              <a:buChar char="•"/>
            </a:pPr>
            <a:r>
              <a:rPr lang="en-US" sz="3399" spc="67">
                <a:solidFill>
                  <a:srgbClr val="263F6B"/>
                </a:solidFill>
                <a:latin typeface="Montserrat"/>
              </a:rPr>
              <a:t>Models - Logistic Regression, Random Forest, &amp; KNN.</a:t>
            </a:r>
          </a:p>
          <a:p>
            <a:pPr algn="ctr">
              <a:lnSpc>
                <a:spcPts val="4759"/>
              </a:lnSpc>
            </a:pPr>
            <a:endParaRPr lang="en-US" sz="3399" spc="67">
              <a:solidFill>
                <a:srgbClr val="263F6B"/>
              </a:solidFill>
              <a:latin typeface="Montserrat"/>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1047</Words>
  <Application>Microsoft Office PowerPoint</Application>
  <PresentationFormat>Custom</PresentationFormat>
  <Paragraphs>81</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Montserrat</vt:lpstr>
      <vt:lpstr>Calibri</vt:lpstr>
      <vt:lpstr>Montserrat Bold</vt:lpstr>
      <vt:lpstr>Montserrat Extra-Bold</vt:lpstr>
      <vt:lpstr>Arial</vt:lpstr>
      <vt:lpstr>Montserrat Extra-Bold Italics</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BUAN 6356</dc:title>
  <cp:lastModifiedBy>Mehta, Moksh Mehool</cp:lastModifiedBy>
  <cp:revision>1</cp:revision>
  <dcterms:created xsi:type="dcterms:W3CDTF">2006-08-16T00:00:00Z</dcterms:created>
  <dcterms:modified xsi:type="dcterms:W3CDTF">2022-12-07T04:56:57Z</dcterms:modified>
  <dc:identifier>DAFT6bGE-Is</dc:identifier>
</cp:coreProperties>
</file>

<file path=docProps/thumbnail.jpeg>
</file>